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63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472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3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67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5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87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2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7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3458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1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88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84FC-C557-4279-A552-22201CA82C44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5C338DC-A633-41F2-80E4-83739AA038D0}" type="slidenum">
              <a:rPr lang="es-PE" smtClean="0"/>
              <a:t>‹Nº›</a:t>
            </a:fld>
            <a:endParaRPr lang="es-P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4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b.pe/7008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3360B2-1CA4-69CB-02A4-FC1AA81AC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4698" y="1478583"/>
            <a:ext cx="8637073" cy="2541431"/>
          </a:xfrm>
        </p:spPr>
        <p:txBody>
          <a:bodyPr>
            <a:noAutofit/>
          </a:bodyPr>
          <a:lstStyle/>
          <a:p>
            <a:pPr algn="ctr"/>
            <a:r>
              <a:rPr lang="es-PE" sz="3500" dirty="0"/>
              <a:t/>
            </a:r>
            <a:br>
              <a:rPr lang="es-PE" sz="3500" dirty="0"/>
            </a:br>
            <a:r>
              <a:rPr lang="es-PE" sz="3500" dirty="0"/>
              <a:t/>
            </a:r>
            <a:br>
              <a:rPr lang="es-PE" sz="3500" dirty="0"/>
            </a:br>
            <a:r>
              <a:rPr lang="es-PE" sz="3500" dirty="0"/>
              <a:t/>
            </a:r>
            <a:br>
              <a:rPr lang="es-PE" sz="3500" dirty="0"/>
            </a:br>
            <a:r>
              <a:rPr lang="es-PE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general de contrataciones publicas</a:t>
            </a:r>
            <a:r>
              <a:rPr lang="es-PE" sz="3500" dirty="0"/>
              <a:t/>
            </a:r>
            <a:br>
              <a:rPr lang="es-PE" sz="3500" dirty="0"/>
            </a:br>
            <a:r>
              <a:rPr lang="es-PE" sz="2800" dirty="0"/>
              <a:t>- ley </a:t>
            </a:r>
            <a:r>
              <a:rPr lang="es-PE" sz="2800" dirty="0" err="1"/>
              <a:t>n.°</a:t>
            </a:r>
            <a:r>
              <a:rPr lang="es-PE" sz="2800" dirty="0"/>
              <a:t> 32069</a:t>
            </a:r>
            <a:br>
              <a:rPr lang="es-PE" sz="2800" dirty="0"/>
            </a:br>
            <a:r>
              <a:rPr lang="es-PE" sz="2800" dirty="0"/>
              <a:t>-DECRETO SUPREMO N.º 009-2025-EF</a:t>
            </a:r>
            <a:r>
              <a:rPr lang="es-PE" sz="3500" dirty="0"/>
              <a:t/>
            </a:r>
            <a:br>
              <a:rPr lang="es-PE" sz="3500" dirty="0"/>
            </a:br>
            <a:endParaRPr lang="es-PE" sz="35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4302E9A-4E45-1F85-5695-A9AEC1759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8815" y="4122874"/>
            <a:ext cx="8637072" cy="977621"/>
          </a:xfrm>
        </p:spPr>
        <p:txBody>
          <a:bodyPr/>
          <a:lstStyle/>
          <a:p>
            <a:r>
              <a:rPr lang="es-P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Mg. ABOG. CARLOS JOSE PACHECO ARIAS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FEA31DA-F432-AB5E-1D53-3507E224A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" y="1"/>
            <a:ext cx="5754140" cy="11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6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F3AEF-0C3A-68E5-D43E-87F6C7073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/>
              <a:t>ACTUACIONES PREPARATORIAS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62F0E64-76A5-F932-9597-FB474EDFC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PE" b="1" u="sng" dirty="0"/>
              <a:t>Segmentación de contrataciones</a:t>
            </a:r>
            <a:r>
              <a:rPr lang="es-PE" dirty="0"/>
              <a:t>: L</a:t>
            </a:r>
            <a:r>
              <a:rPr lang="es-ES" dirty="0"/>
              <a:t>a entidad contratante clasifica las contrataciones, consideradas en el PAC del CMN del ejercicio presupuestal en curso, con excepción de aquellas que correspondan a contratos menores. </a:t>
            </a:r>
            <a:r>
              <a:rPr lang="es-ES" dirty="0">
                <a:solidFill>
                  <a:srgbClr val="0070C0"/>
                </a:solidFill>
              </a:rPr>
              <a:t>La segmentación de contrataciones tiene como objetivo coadyuvar a la determinación de la estrategia de contratación, incluyendo el tipo de interacción con el mercado a utilizarse, así como organizar y optimizar los recursos de la DEC y las áreas usuarias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El requerimiento da inicio al proceso de contratación, y es realizado por la entidad contratante en el marco de la PMBSO y a las etapas de formulación y programación presupuestarias correspondientes, 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el principio de valor por dinero</a:t>
            </a:r>
            <a:r>
              <a:rPr lang="es-ES" dirty="0"/>
              <a:t>. </a:t>
            </a:r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área usuaria o área técnica estratégica, según corresponda, determina el requerimiento en coordinación con la dependencia encargada de las contrataciones, en el cual se identifican la finalidad pública y los objetivos de la contratación.</a:t>
            </a:r>
            <a:endParaRPr lang="es-PE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443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9302B8-751E-0E2D-3150-138815F32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Estrategia de contratación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0CE4B5A-6229-E052-0696-9CEBC07B8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La estrategia de contratación es el proceso de 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integral de las variables que influyen en la contratación pública</a:t>
            </a:r>
            <a:r>
              <a:rPr lang="es-ES" dirty="0"/>
              <a:t>, en aplicación de los enfoques y principios de la presente ley. </a:t>
            </a:r>
            <a:r>
              <a:rPr lang="es-ES" b="1" dirty="0">
                <a:solidFill>
                  <a:srgbClr val="0070C0"/>
                </a:solidFill>
              </a:rPr>
              <a:t>Esta estrategia es elaborada por la dependencia encargada de las contrataciones, en consideración a la planificación de la entidad contratante a través de la PMBSO para la atención de las necesidades dentro de su competencia</a:t>
            </a:r>
            <a:r>
              <a:rPr lang="es-ES" dirty="0"/>
              <a:t>. Contiene, entre otros, el </a:t>
            </a:r>
            <a:r>
              <a:rPr lang="es-ES" b="1" dirty="0"/>
              <a:t>tipo de procedimiento de selección </a:t>
            </a:r>
            <a:r>
              <a:rPr lang="es-ES" dirty="0"/>
              <a:t>o </a:t>
            </a:r>
            <a:r>
              <a:rPr lang="es-ES" b="1" dirty="0"/>
              <a:t>mecanismo de contratación</a:t>
            </a:r>
            <a:r>
              <a:rPr lang="es-ES" dirty="0"/>
              <a:t>, la </a:t>
            </a:r>
            <a:r>
              <a:rPr lang="es-ES" b="1" dirty="0"/>
              <a:t>modalidad de pago</a:t>
            </a:r>
            <a:r>
              <a:rPr lang="es-ES" dirty="0"/>
              <a:t>, la </a:t>
            </a:r>
            <a:r>
              <a:rPr lang="es-ES" b="1" dirty="0"/>
              <a:t>verificación de la estandarización del requerimiento</a:t>
            </a:r>
            <a:r>
              <a:rPr lang="es-ES" dirty="0"/>
              <a:t> y la </a:t>
            </a:r>
            <a:r>
              <a:rPr lang="es-ES" dirty="0">
                <a:solidFill>
                  <a:srgbClr val="0070C0"/>
                </a:solidFill>
              </a:rPr>
              <a:t>identificación de aquello que afecta o impulsa el objetivo del proceso de contratación.</a:t>
            </a:r>
            <a:r>
              <a:rPr lang="es-ES" dirty="0"/>
              <a:t> La estrategia de contratación integra el expediente de contratación.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258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4A5C79-28D8-2568-3EE9-5E745F983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solidFill>
                  <a:srgbClr val="0070C0"/>
                </a:solidFill>
              </a:rPr>
              <a:t>Ejecución contractual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4FA6B2-38B2-CD04-AD3C-1B77F0BA4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b="1" dirty="0"/>
              <a:t>Contratos estandarizados</a:t>
            </a:r>
            <a:r>
              <a:rPr lang="es-PE" dirty="0"/>
              <a:t>: </a:t>
            </a:r>
            <a:r>
              <a:rPr lang="es-ES" dirty="0"/>
              <a:t>Los contratos estandarizados de ingeniería y construcción de uso internacional son modelos contractuales creados por organizaciones internacionales del sector de construcción, reconocidos como tales</a:t>
            </a:r>
          </a:p>
          <a:p>
            <a:r>
              <a:rPr lang="es-ES" b="1" dirty="0"/>
              <a:t>Pago de intereses legales y responsabilidad por la demora en el pago</a:t>
            </a: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5F6F0D-8086-1D32-F13D-93323571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39" t="6546"/>
          <a:stretch/>
        </p:blipFill>
        <p:spPr>
          <a:xfrm>
            <a:off x="9457764" y="3872753"/>
            <a:ext cx="1980787" cy="1593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4038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B1F6913-61D6-33C0-1CE0-8DB14E215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0" t="26338" r="46202" b="30706"/>
          <a:stretch/>
        </p:blipFill>
        <p:spPr bwMode="auto">
          <a:xfrm>
            <a:off x="0" y="1037569"/>
            <a:ext cx="4565332" cy="317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4FF928AC-31AA-6976-24D5-0E605060C32C}"/>
              </a:ext>
            </a:extLst>
          </p:cNvPr>
          <p:cNvSpPr txBox="1"/>
          <p:nvPr/>
        </p:nvSpPr>
        <p:spPr>
          <a:xfrm>
            <a:off x="5249373" y="154411"/>
            <a:ext cx="610819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dirty="0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Respecto al nuevo modelo de certificación de los compradores públicos</a:t>
            </a:r>
            <a:endParaRPr lang="es-ES" b="0" i="0" dirty="0">
              <a:solidFill>
                <a:srgbClr val="26292E"/>
              </a:solidFill>
              <a:effectLst/>
              <a:latin typeface="Roboto" panose="020F0502020204030204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26292E"/>
                </a:solidFill>
                <a:effectLst/>
                <a:latin typeface="Roboto" panose="020F0502020204030204" pitchFamily="2" charset="0"/>
              </a:rPr>
              <a:t>Los requisitos de contar con los niveles de certificación para que un comprador público sea designado como oficial de compra, integrante de un comité o responsable de la dependencia encargada de las contrataciones, respectivamente, no serán obligatorios hasta la emisión de la respectiva Resolución Directoral de la DGA1.</a:t>
            </a:r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2C8D4C1-0F4A-F752-C916-CD091BF9063A}"/>
              </a:ext>
            </a:extLst>
          </p:cNvPr>
          <p:cNvSpPr txBox="1"/>
          <p:nvPr/>
        </p:nvSpPr>
        <p:spPr>
          <a:xfrm>
            <a:off x="5249373" y="2615388"/>
            <a:ext cx="61081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dirty="0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Respecto al uso de la Plataforma de Contratos Menores de la </a:t>
            </a:r>
            <a:r>
              <a:rPr lang="es-ES" b="1" i="0" dirty="0" err="1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Pladicop</a:t>
            </a:r>
            <a:endParaRPr lang="es-ES" b="0" i="0" dirty="0">
              <a:solidFill>
                <a:srgbClr val="26292E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El uso de la Plataforma de Contratos Menores de la </a:t>
            </a:r>
            <a:r>
              <a:rPr lang="es-ES" b="0" i="0" dirty="0" err="1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Pladicop</a:t>
            </a:r>
            <a:r>
              <a:rPr lang="es-ES" b="0" i="0" dirty="0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 por parte de las entidades contratantes será obligatorio a partir de la fecha que determine la DGA mediante Resolución Directoral.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0" i="0" dirty="0">
                <a:solidFill>
                  <a:srgbClr val="26292E"/>
                </a:solidFill>
                <a:effectLst/>
                <a:latin typeface="Roboto" panose="02000000000000000000" pitchFamily="2" charset="0"/>
              </a:rPr>
              <a:t>En tanto ello ocurra, gestionan sus contratos menores mediante los medios digitales y físicos que tengan a disposición4 o, de forma facultativa, pueden utilizar la “herramienta digital para contratos menores” administrada por el OECE disponible en el siguiente enlace: </a:t>
            </a:r>
            <a:r>
              <a:rPr lang="es-ES" b="0" i="0" dirty="0">
                <a:solidFill>
                  <a:srgbClr val="0056AC"/>
                </a:solidFill>
                <a:effectLst/>
                <a:latin typeface="Roboto" panose="02000000000000000000" pitchFamily="2" charset="0"/>
                <a:hlinkClick r:id="rId3"/>
              </a:rPr>
              <a:t>https://www.gob.pe/70088.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2972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3AEFED5-8364-C201-E586-5F3E38E0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038" y="3072590"/>
            <a:ext cx="5496067" cy="1149785"/>
          </a:xfrm>
        </p:spPr>
        <p:txBody>
          <a:bodyPr>
            <a:noAutofit/>
          </a:bodyPr>
          <a:lstStyle/>
          <a:p>
            <a:r>
              <a:rPr lang="es-PE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318248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3F4BE6E-233E-45CD-FA22-84240D1B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Finalidad de la Ley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938DF71-D8CD-FF0D-AB0C-2C24D8873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Maximizar el uso de recursos públicos </a:t>
            </a:r>
            <a:r>
              <a:rPr lang="es-ES" sz="2800" dirty="0"/>
              <a:t>en las contrataciones de bienes, servicios y obras por parte del Estado,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términos de eficacia, eficiencia y economía</a:t>
            </a:r>
            <a:r>
              <a:rPr lang="es-ES" sz="2800" dirty="0"/>
              <a:t>, de tal manera que 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dichas contrataciones permitan el cumplimiento oportuno de los fines públicos y mejoren las condiciones de vida de los ciudadanos</a:t>
            </a:r>
            <a:endParaRPr lang="es-PE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39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BE8079-6A7B-A4C5-50F9-03A302CD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Principios rectores de la contratación pública 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C98FC1-034E-BF10-5106-ED3EBED04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1853754"/>
            <a:ext cx="10380757" cy="3612591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por dinero</a:t>
            </a:r>
            <a:r>
              <a:rPr lang="es-ES" sz="2400" dirty="0"/>
              <a:t>: las entidades contratantes 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maximizan el valor de lo que obtienen en cada contratación</a:t>
            </a:r>
            <a:r>
              <a:rPr lang="es-ES" sz="2400" dirty="0"/>
              <a:t>, en términos de eficiencia, eficacia y economía, 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cual implica que se contrate a quien asegure el cumplimiento de la finalidad pública de la contratación, considerando la calidad, la sostenibilidad de la oferta y la evaluación de los costos y plazos</a:t>
            </a:r>
            <a:r>
              <a:rPr lang="es-ES" sz="2400" dirty="0"/>
              <a:t>, entre otros aspectos vinculados a la naturaleza de lo que se contrate, y que </a:t>
            </a:r>
            <a:r>
              <a:rPr lang="es-E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procure únicamente el menor precio</a:t>
            </a:r>
            <a:endParaRPr lang="es-P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00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ED22439-0DAF-10D3-E47D-C686A98B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538" y="90398"/>
            <a:ext cx="6439579" cy="595741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69C625FC-ED7C-F315-973D-EB9755DB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19" y="2304795"/>
            <a:ext cx="4168260" cy="6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43619BD-189D-CADE-C8B8-95E9BC11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Discrecionalidad y rigor técnico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35945B0-F5EC-A0D7-16C6-F4CFB27C0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1833884"/>
            <a:ext cx="10271029" cy="1413268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Optar por la mejor decisión debidamente sustentada que permita el cumplimiento oportuno de los fines públicos</a:t>
            </a:r>
          </a:p>
          <a:p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decisión se toma en observancia del principio de valor por dinero</a:t>
            </a:r>
            <a:r>
              <a:rPr lang="es-ES" dirty="0"/>
              <a:t>, entre otros de la ley y a los criterios establecidos cuarta disposición final complementaria de la Ley 29622</a:t>
            </a: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B73F316-AA0C-3563-4C6D-8BA5C01F66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4" t="59573" r="60489" b="20046"/>
          <a:stretch/>
        </p:blipFill>
        <p:spPr bwMode="auto">
          <a:xfrm>
            <a:off x="469392" y="3429000"/>
            <a:ext cx="4797552" cy="24358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1A6ACF3-1560-7291-6970-F0833CD29668}"/>
              </a:ext>
            </a:extLst>
          </p:cNvPr>
          <p:cNvSpPr txBox="1"/>
          <p:nvPr/>
        </p:nvSpPr>
        <p:spPr>
          <a:xfrm>
            <a:off x="5614416" y="3472107"/>
            <a:ext cx="610819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100" dirty="0"/>
              <a:t>El control referido en el párrafo anterior se concentra en el </a:t>
            </a:r>
            <a:r>
              <a:rPr lang="es-ES" sz="2100" u="sng" dirty="0">
                <a:solidFill>
                  <a:srgbClr val="0070C0"/>
                </a:solidFill>
              </a:rPr>
              <a:t>cumplimiento de la legalidad que rige a la contratación pública</a:t>
            </a:r>
            <a:r>
              <a:rPr lang="es-ES" sz="2100" dirty="0">
                <a:solidFill>
                  <a:srgbClr val="0070C0"/>
                </a:solidFill>
              </a:rPr>
              <a:t>, </a:t>
            </a:r>
            <a:r>
              <a:rPr lang="es-ES" sz="21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no en las decisiones y rigurosidad técnicas que adoptan los funcionarios y servidores, dependencias y unidades de organización encargadas de las contrataciones públicas en el marco de facultad discrecional con la que cuentan</a:t>
            </a:r>
            <a:r>
              <a:rPr lang="es-ES" sz="2100" dirty="0"/>
              <a:t>. </a:t>
            </a:r>
            <a:endParaRPr lang="es-PE" sz="2100" dirty="0"/>
          </a:p>
        </p:txBody>
      </p:sp>
    </p:spTree>
    <p:extLst>
      <p:ext uri="{BB962C8B-B14F-4D97-AF65-F5344CB8AC3E}">
        <p14:creationId xmlns:p14="http://schemas.microsoft.com/office/powerpoint/2010/main" val="1889732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278ED0-A251-F904-D1B6-8A03F476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/>
              <a:t>Entidades contratantes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9A0066-16D7-3D75-55C6-AE7FC285C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200" dirty="0"/>
              <a:t>a) Titular de la entidad</a:t>
            </a:r>
          </a:p>
          <a:p>
            <a:r>
              <a:rPr lang="es-E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Autoridad de la gestión administrativa</a:t>
            </a:r>
            <a:r>
              <a:rPr lang="es-ES" sz="2200" dirty="0"/>
              <a:t>:</a:t>
            </a:r>
          </a:p>
          <a:p>
            <a:r>
              <a:rPr lang="es-PE" sz="2200" dirty="0"/>
              <a:t>c) Área usuaria</a:t>
            </a:r>
          </a:p>
          <a:p>
            <a:r>
              <a:rPr lang="es-P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Área técnica estratégica</a:t>
            </a:r>
          </a:p>
          <a:p>
            <a:r>
              <a:rPr lang="es-P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 Dependencia encargada de las contrataciones</a:t>
            </a:r>
          </a:p>
          <a:p>
            <a:pPr algn="just"/>
            <a:r>
              <a:rPr lang="es-P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f) Compradores públicos: </a:t>
            </a:r>
            <a:r>
              <a:rPr lang="es-ES" sz="2000" dirty="0">
                <a:solidFill>
                  <a:srgbClr val="0070C0"/>
                </a:solidFill>
              </a:rPr>
              <a:t>Para que un comprador público sea designado como oficial de compra o integre un comité debe contar con certificación de nivel intermedio o nivel avanzado</a:t>
            </a:r>
            <a:endParaRPr lang="es-PE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95C99B-6C4C-9E9A-839F-47ACBD96F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271" y="2107441"/>
            <a:ext cx="2562583" cy="1495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445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0FE9CA-D67D-628D-1C59-B20554C7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Entidades contratantes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6D8C86-DD44-7F9E-A66B-C12DCCC7E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 de la gestión administrativa</a:t>
            </a:r>
            <a:r>
              <a:rPr lang="es-ES" dirty="0"/>
              <a:t>: es la más alta autoridad de la gestión administrativa de cada entidad contratante. </a:t>
            </a:r>
            <a:r>
              <a:rPr lang="es-ES" u="sng" dirty="0"/>
              <a:t>Es responsable de la aprobación, autorización y supervisión de los procesos de contratación de bienes, servicios y obras</a:t>
            </a:r>
            <a:r>
              <a:rPr lang="es-ES" dirty="0"/>
              <a:t>, </a:t>
            </a:r>
          </a:p>
          <a:p>
            <a:pPr algn="just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 encargada de las contrataciones</a:t>
            </a:r>
            <a:r>
              <a:rPr lang="es-ES" dirty="0"/>
              <a:t>: </a:t>
            </a:r>
            <a:r>
              <a:rPr lang="es-ES" u="sng" dirty="0">
                <a:solidFill>
                  <a:srgbClr val="0070C0"/>
                </a:solidFill>
              </a:rPr>
              <a:t>es la unidad de organización responsable de </a:t>
            </a:r>
            <a:r>
              <a:rPr lang="es-E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proveer y atender los requerimientos de bienes, servicios y obras</a:t>
            </a:r>
            <a:r>
              <a:rPr lang="es-ES" u="sng" dirty="0">
                <a:solidFill>
                  <a:srgbClr val="0070C0"/>
                </a:solidFill>
              </a:rPr>
              <a:t>, incluida la preparación de la </a:t>
            </a:r>
            <a:r>
              <a:rPr lang="es-ES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de contratación, conducción y realización de los procesos de contratación, desde que se presenta el requerimiento hasta su culminación</a:t>
            </a:r>
            <a:r>
              <a:rPr lang="es-ES" u="sng" dirty="0">
                <a:solidFill>
                  <a:srgbClr val="002060"/>
                </a:solidFill>
              </a:rPr>
              <a:t>.</a:t>
            </a:r>
            <a:r>
              <a:rPr lang="es-ES" u="sng" dirty="0">
                <a:solidFill>
                  <a:srgbClr val="0070C0"/>
                </a:solidFill>
              </a:rPr>
              <a:t> </a:t>
            </a:r>
            <a:r>
              <a:rPr lang="es-ES" b="1" u="sng" dirty="0">
                <a:solidFill>
                  <a:srgbClr val="0070C0"/>
                </a:solidFill>
              </a:rPr>
              <a:t>Puede asumir el rol de área técnica estratégica en los casos que lo ameriten, dadas sus funciones, especialidad o conocimiento técnico</a:t>
            </a:r>
            <a:r>
              <a:rPr lang="es-ES" dirty="0"/>
              <a:t>.</a:t>
            </a:r>
          </a:p>
          <a:p>
            <a:pPr algn="just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Compradores públicos</a:t>
            </a:r>
            <a:r>
              <a:rPr lang="es-ES" dirty="0"/>
              <a:t>: son los funcionarios y servidores de la dependencia encargada de las contrataciones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0459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CB75C2-98D7-407D-23E2-24FB187B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MODALIDADES DE LA CONTRATACIÓN PÚBLICA EFICIENTE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18E18F-EC76-831F-B402-DACEFFD1E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Contratos menores</a:t>
            </a:r>
          </a:p>
          <a:p>
            <a:r>
              <a:rPr lang="es-PE" dirty="0"/>
              <a:t>Compra por encargo</a:t>
            </a:r>
          </a:p>
          <a:p>
            <a:r>
              <a:rPr lang="es-PE" b="1" dirty="0"/>
              <a:t>Compra centralizada</a:t>
            </a:r>
            <a:r>
              <a:rPr lang="es-PE" dirty="0"/>
              <a:t>: </a:t>
            </a:r>
            <a:r>
              <a:rPr lang="es-ES" dirty="0">
                <a:solidFill>
                  <a:srgbClr val="00B0F0"/>
                </a:solidFill>
              </a:rPr>
              <a:t>Por razones de importancia estratégica, complejidad o necesidad de especialización, las entidades contratantes pueden encargar </a:t>
            </a:r>
            <a:r>
              <a:rPr lang="es-E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Perú Compras u a otra entidad </a:t>
            </a:r>
            <a:r>
              <a:rPr lang="es-ES" dirty="0">
                <a:solidFill>
                  <a:srgbClr val="00B0F0"/>
                </a:solidFill>
              </a:rPr>
              <a:t>todas las fases del proceso de contratación, hasta la liquidación o pago total, de bienes, servicios u obra</a:t>
            </a:r>
            <a:endParaRPr lang="es-PE" dirty="0">
              <a:solidFill>
                <a:srgbClr val="00B0F0"/>
              </a:solidFill>
            </a:endParaRPr>
          </a:p>
          <a:p>
            <a:r>
              <a:rPr lang="es-PE" dirty="0"/>
              <a:t>Compra corporativa</a:t>
            </a:r>
          </a:p>
          <a:p>
            <a:r>
              <a:rPr lang="es-PE" dirty="0"/>
              <a:t>Compra pública de innovación</a:t>
            </a:r>
          </a:p>
          <a:p>
            <a:r>
              <a:rPr lang="es-PE" dirty="0"/>
              <a:t>Acuerdos marco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ABD5E35-02D7-5420-6894-1D637581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277" y="4218325"/>
            <a:ext cx="2657846" cy="157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7992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BC6B79-9C24-2D71-D94F-0BE88DC0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HERRAMIENTAS FACILITADORAS DE LAS CONTRATACIONES PÚBLICAS</a:t>
            </a:r>
            <a:endParaRPr lang="es-PE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BB5D694-BEE5-0DD7-2209-DBF054DD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Plataforma Digital para las Contrataciones Públicas (</a:t>
            </a:r>
            <a:r>
              <a:rPr lang="es-E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Pladicop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s-PE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Estandarización de requerimientos</a:t>
            </a:r>
            <a:r>
              <a:rPr lang="es-E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(Los instrumentos para la estandarización de requerimientos son la ficha técnica y la ficha de homologación)</a:t>
            </a:r>
          </a:p>
          <a:p>
            <a:pPr algn="just"/>
            <a:r>
              <a:rPr lang="es-ES" dirty="0"/>
              <a:t>El </a:t>
            </a:r>
            <a:r>
              <a:rPr lang="es-ES" dirty="0">
                <a:solidFill>
                  <a:srgbClr val="0070C0"/>
                </a:solidFill>
              </a:rPr>
              <a:t>proceso de estandarización de requerimientos para generar fichas técnicas </a:t>
            </a:r>
            <a:r>
              <a:rPr lang="es-ES" dirty="0"/>
              <a:t>es </a:t>
            </a:r>
            <a:r>
              <a:rPr lang="es-ES" dirty="0">
                <a:solidFill>
                  <a:srgbClr val="0070C0"/>
                </a:solidFill>
              </a:rPr>
              <a:t>conducido y ejecutado por Perú Compras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El </a:t>
            </a:r>
            <a:r>
              <a:rPr lang="es-ES" dirty="0">
                <a:solidFill>
                  <a:srgbClr val="0070C0"/>
                </a:solidFill>
              </a:rPr>
              <a:t>proceso de estandarización de requerimientos para generar fichas de homologación </a:t>
            </a:r>
            <a:r>
              <a:rPr lang="es-ES" dirty="0"/>
              <a:t>en el ámbito de su competencia es ejecutado por los ministerios a través de su equipo de homologación, sujeto a las disposiciones que establezca Perú Compras.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3C9AD95-12ED-E6D2-D542-30CEDB8B5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421" y="4969666"/>
            <a:ext cx="1262947" cy="993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5246295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167</TotalTime>
  <Words>1101</Words>
  <Application>Microsoft Office PowerPoint</Application>
  <PresentationFormat>Panorámica</PresentationFormat>
  <Paragraphs>47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Roboto</vt:lpstr>
      <vt:lpstr>Wingdings</vt:lpstr>
      <vt:lpstr>Galería</vt:lpstr>
      <vt:lpstr>   Ley general de contrataciones publicas - ley n.° 32069 -DECRETO SUPREMO N.º 009-2025-EF </vt:lpstr>
      <vt:lpstr>Finalidad de la Ley</vt:lpstr>
      <vt:lpstr>Principios rectores de la contratación pública </vt:lpstr>
      <vt:lpstr>Presentación de PowerPoint</vt:lpstr>
      <vt:lpstr>Discrecionalidad y rigor técnico</vt:lpstr>
      <vt:lpstr>Entidades contratantes</vt:lpstr>
      <vt:lpstr>Entidades contratantes</vt:lpstr>
      <vt:lpstr>MODALIDADES DE LA CONTRATACIÓN PÚBLICA EFICIENTE</vt:lpstr>
      <vt:lpstr>HERRAMIENTAS FACILITADORAS DE LAS CONTRATACIONES PÚBLICAS</vt:lpstr>
      <vt:lpstr>ACTUACIONES PREPARATORIAS</vt:lpstr>
      <vt:lpstr>Estrategia de contratación </vt:lpstr>
      <vt:lpstr>Ejecución contractual</vt:lpstr>
      <vt:lpstr>Presentación de PowerPoint</vt:lpstr>
      <vt:lpstr>Muchas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Ley general de contrataciones publicas - ley n.° 32069 -DECRETO SUPREMO N.º 009-2025-EF </dc:title>
  <dc:creator>Carlos José</dc:creator>
  <cp:lastModifiedBy>REGPOL LIMA</cp:lastModifiedBy>
  <cp:revision>7</cp:revision>
  <dcterms:created xsi:type="dcterms:W3CDTF">2025-04-26T03:22:30Z</dcterms:created>
  <dcterms:modified xsi:type="dcterms:W3CDTF">2025-04-26T15:02:12Z</dcterms:modified>
</cp:coreProperties>
</file>