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8" r:id="rId4"/>
    <p:sldId id="262" r:id="rId5"/>
    <p:sldId id="260" r:id="rId6"/>
    <p:sldId id="257" r:id="rId7"/>
    <p:sldId id="273" r:id="rId8"/>
    <p:sldId id="261" r:id="rId9"/>
    <p:sldId id="268" r:id="rId10"/>
    <p:sldId id="263" r:id="rId11"/>
    <p:sldId id="270" r:id="rId12"/>
    <p:sldId id="269" r:id="rId13"/>
    <p:sldId id="26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94D"/>
    <a:srgbClr val="CBEBBF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567B9-69EC-4BD1-BFC0-A22499CE6771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412A5-5928-4C24-AB3F-B28E043F01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15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D194-5EAB-40D8-987E-A1BBC8A32A85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AAF5-F2E0-493F-941F-AA3FAD6F7D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46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AAF5-F2E0-493F-941F-AA3FAD6F7DF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1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AAF5-F2E0-493F-941F-AA3FAD6F7DF7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657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AAF5-F2E0-493F-941F-AA3FAD6F7DF7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867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818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217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61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858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55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0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122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09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286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138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9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54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612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40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1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33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9163-4D4A-4AD7-9FB1-937A499071C0}" type="datetimeFigureOut">
              <a:rPr lang="es-PE" smtClean="0"/>
              <a:t>7/05/2025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69E41A-7B02-4092-8E73-231A2B8D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523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9B7DF2F-B631-4351-975E-6420F85D6B4D}"/>
              </a:ext>
            </a:extLst>
          </p:cNvPr>
          <p:cNvSpPr/>
          <p:nvPr/>
        </p:nvSpPr>
        <p:spPr>
          <a:xfrm>
            <a:off x="-92364" y="0"/>
            <a:ext cx="1228436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B1A79B-0824-45DD-973D-A54E160F4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257" y="268144"/>
            <a:ext cx="10182652" cy="555076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PAUTAS TECNICAS PARA LA EJECUCIÓN PRESUPUESTAL DE LOS RECURSOS DESTINADOS PARA LA</a:t>
            </a:r>
            <a:r>
              <a:rPr lang="es-ES" sz="5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s-ES" sz="5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s-ES" sz="4800" b="1" dirty="0" smtClean="0">
                <a:solidFill>
                  <a:srgbClr val="51994D"/>
                </a:solidFill>
                <a:latin typeface="Arial Black" panose="020B0A04020102020204" pitchFamily="34" charset="0"/>
              </a:rPr>
              <a:t>Finalidad</a:t>
            </a:r>
            <a:r>
              <a:rPr lang="es-ES" sz="4800" b="1" dirty="0">
                <a:solidFill>
                  <a:srgbClr val="51994D"/>
                </a:solidFill>
                <a:latin typeface="Arial Black" panose="020B0A04020102020204" pitchFamily="34" charset="0"/>
              </a:rPr>
              <a:t>: </a:t>
            </a:r>
            <a:r>
              <a:rPr lang="es-ES" sz="4800" dirty="0">
                <a:solidFill>
                  <a:srgbClr val="51994D"/>
                </a:solidFill>
              </a:rPr>
              <a:t>0404080 “</a:t>
            </a:r>
            <a:r>
              <a:rPr lang="es-ES" sz="4800" b="1" dirty="0">
                <a:solidFill>
                  <a:srgbClr val="51994D"/>
                </a:solidFill>
              </a:rPr>
              <a:t>Resolver con celeridad casos en flagrancia en distritos con alta incidencia”</a:t>
            </a:r>
            <a:r>
              <a:rPr lang="es-ES" sz="4800" dirty="0"/>
              <a:t> </a:t>
            </a:r>
            <a:endParaRPr lang="es-PE" sz="5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Diagrama de flujo: datos 12">
            <a:extLst>
              <a:ext uri="{FF2B5EF4-FFF2-40B4-BE49-F238E27FC236}">
                <a16:creationId xmlns:a16="http://schemas.microsoft.com/office/drawing/2014/main" xmlns="" id="{EDD74C4F-54E7-46DE-BDA1-BA75384BFD13}"/>
              </a:ext>
            </a:extLst>
          </p:cNvPr>
          <p:cNvSpPr/>
          <p:nvPr/>
        </p:nvSpPr>
        <p:spPr>
          <a:xfrm>
            <a:off x="221673" y="6213650"/>
            <a:ext cx="327271" cy="85680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Diagrama de flujo: datos 21">
            <a:extLst>
              <a:ext uri="{FF2B5EF4-FFF2-40B4-BE49-F238E27FC236}">
                <a16:creationId xmlns:a16="http://schemas.microsoft.com/office/drawing/2014/main" xmlns="" id="{16E2A11D-944A-4339-BDF1-3908F8A5D8FA}"/>
              </a:ext>
            </a:extLst>
          </p:cNvPr>
          <p:cNvSpPr/>
          <p:nvPr/>
        </p:nvSpPr>
        <p:spPr>
          <a:xfrm>
            <a:off x="31904" y="0"/>
            <a:ext cx="1103794" cy="6858000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9CE6CA89-72A5-4F32-B955-5FCC25DC9B48}"/>
              </a:ext>
            </a:extLst>
          </p:cNvPr>
          <p:cNvSpPr/>
          <p:nvPr/>
        </p:nvSpPr>
        <p:spPr>
          <a:xfrm>
            <a:off x="1468582" y="5729642"/>
            <a:ext cx="6687127" cy="1631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E96459C3-FF85-4A7A-8BE7-213D076676C6}"/>
              </a:ext>
            </a:extLst>
          </p:cNvPr>
          <p:cNvSpPr/>
          <p:nvPr/>
        </p:nvSpPr>
        <p:spPr>
          <a:xfrm>
            <a:off x="575397" y="154998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xmlns="" id="{614708C5-054B-43B2-8B9E-6C0ACB8BC89F}"/>
              </a:ext>
            </a:extLst>
          </p:cNvPr>
          <p:cNvSpPr/>
          <p:nvPr/>
        </p:nvSpPr>
        <p:spPr>
          <a:xfrm>
            <a:off x="807318" y="166544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56F237EC-0594-4703-8A7A-FCA61CA37A59}"/>
              </a:ext>
            </a:extLst>
          </p:cNvPr>
          <p:cNvSpPr/>
          <p:nvPr/>
        </p:nvSpPr>
        <p:spPr>
          <a:xfrm>
            <a:off x="1069787" y="170296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9D1AB360-8811-4F00-8276-D99F27C088BB}"/>
              </a:ext>
            </a:extLst>
          </p:cNvPr>
          <p:cNvSpPr/>
          <p:nvPr/>
        </p:nvSpPr>
        <p:spPr>
          <a:xfrm>
            <a:off x="575397" y="340592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B49E156B-1335-4D56-A6B3-1F4A280FD420}"/>
              </a:ext>
            </a:extLst>
          </p:cNvPr>
          <p:cNvSpPr/>
          <p:nvPr/>
        </p:nvSpPr>
        <p:spPr>
          <a:xfrm>
            <a:off x="807318" y="352138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DD48162B-B74C-4A97-8408-FC5C4CC89DA7}"/>
              </a:ext>
            </a:extLst>
          </p:cNvPr>
          <p:cNvSpPr/>
          <p:nvPr/>
        </p:nvSpPr>
        <p:spPr>
          <a:xfrm>
            <a:off x="1069787" y="355890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4C9E1AD1-866B-4081-B555-968A2EFC01E8}"/>
              </a:ext>
            </a:extLst>
          </p:cNvPr>
          <p:cNvSpPr/>
          <p:nvPr/>
        </p:nvSpPr>
        <p:spPr>
          <a:xfrm>
            <a:off x="548944" y="537732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xmlns="" id="{6B35DB92-3A77-4C64-BB3B-D6212FB903A4}"/>
              </a:ext>
            </a:extLst>
          </p:cNvPr>
          <p:cNvSpPr/>
          <p:nvPr/>
        </p:nvSpPr>
        <p:spPr>
          <a:xfrm>
            <a:off x="780865" y="549278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xmlns="" id="{462AE639-A06B-4B0B-BA8C-6AE081FCE7FE}"/>
              </a:ext>
            </a:extLst>
          </p:cNvPr>
          <p:cNvSpPr/>
          <p:nvPr/>
        </p:nvSpPr>
        <p:spPr>
          <a:xfrm>
            <a:off x="1043334" y="553030"/>
            <a:ext cx="92364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8FDBAEF-839E-4EBE-9FA9-75A3C97F9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64" y="340592"/>
            <a:ext cx="955455" cy="11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19975" cy="812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PE" dirty="0" smtClean="0">
                <a:solidFill>
                  <a:srgbClr val="C00000"/>
                </a:solidFill>
              </a:rPr>
              <a:t>OTROS GASTOS DE CAPITAL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708727"/>
            <a:ext cx="10193867" cy="43326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LA </a:t>
            </a:r>
            <a:r>
              <a:rPr lang="es-ES" sz="2000" b="1" dirty="0" smtClean="0">
                <a:solidFill>
                  <a:srgbClr val="C00000"/>
                </a:solidFill>
              </a:rPr>
              <a:t>POSIBILIDAD </a:t>
            </a:r>
            <a:r>
              <a:rPr lang="es-ES" sz="2000" b="1" dirty="0">
                <a:solidFill>
                  <a:srgbClr val="C00000"/>
                </a:solidFill>
              </a:rPr>
              <a:t>DE GESTIONAR COMO OTROS GASTOS DE </a:t>
            </a:r>
            <a:r>
              <a:rPr lang="es-ES" sz="2000" b="1" dirty="0" smtClean="0">
                <a:solidFill>
                  <a:srgbClr val="C00000"/>
                </a:solidFill>
              </a:rPr>
              <a:t>CAPITAL. (Informe de la U.F)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MAQUINAS Y EQUIPOS (que no sean estratégicos)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MOBILIARIO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EQUIPOS COMPUTACIONALES Y PERIFERICOS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EQUIPOS DE TELECOMUNICACIONES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AIRE ACONDICIONADO Y REFIRGERACIÓN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Coordinar con las unidades usuarias, para establecer sus necesidades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s-E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Precisar las especificaciones técnicas de los bienes de capital</a:t>
            </a:r>
            <a:endParaRPr lang="es-PE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0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40389" t="33791" r="20092" b="12465"/>
          <a:stretch/>
        </p:blipFill>
        <p:spPr bwMode="auto">
          <a:xfrm>
            <a:off x="951345" y="923731"/>
            <a:ext cx="9892145" cy="556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59258" y="554399"/>
            <a:ext cx="844688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EL CASO DE LA U.E. DE PIURA: ADQUISICIÓN DE OTROS GASTOS DE CAPITAL</a:t>
            </a:r>
            <a:endParaRPr lang="es-P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7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40574" t="20644" r="24318" b="42568"/>
          <a:stretch/>
        </p:blipFill>
        <p:spPr bwMode="auto">
          <a:xfrm>
            <a:off x="245176" y="1169654"/>
            <a:ext cx="10372436" cy="5390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41150" y="769544"/>
            <a:ext cx="860079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EL CASO DE LA U.E DE CHICLAYO</a:t>
            </a:r>
            <a:endParaRPr lang="es-PE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281" t="30718" r="13596" b="15529"/>
          <a:stretch/>
        </p:blipFill>
        <p:spPr>
          <a:xfrm>
            <a:off x="988292" y="825935"/>
            <a:ext cx="10091346" cy="51797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99128" y="424873"/>
            <a:ext cx="99805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C00000"/>
                </a:solidFill>
              </a:rPr>
              <a:t>ARTICULACION DE LA IOARR CON LA CADENA DE PLANES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1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EBC298-545D-4CDA-A9AB-91C649F4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2B3B15-5CF6-43C6-9277-75B036E4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BAA06C9-3205-4C71-9DAA-CC471DE758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500" dirty="0"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42C554E-B52E-4849-8E55-74C9791990A4}"/>
              </a:ext>
            </a:extLst>
          </p:cNvPr>
          <p:cNvSpPr txBox="1"/>
          <p:nvPr/>
        </p:nvSpPr>
        <p:spPr>
          <a:xfrm>
            <a:off x="1283703" y="2339144"/>
            <a:ext cx="70993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solidFill>
                  <a:schemeClr val="bg1"/>
                </a:solidFill>
                <a:latin typeface="Arial Black" panose="020B0A04020102020204" pitchFamily="34" charset="0"/>
              </a:rPr>
              <a:t>GRACIAS</a:t>
            </a:r>
            <a:endParaRPr lang="es-PE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PE" dirty="0"/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xmlns="" id="{7AE9292A-BDA3-46CB-815B-A72BBF0C2203}"/>
              </a:ext>
            </a:extLst>
          </p:cNvPr>
          <p:cNvSpPr/>
          <p:nvPr/>
        </p:nvSpPr>
        <p:spPr>
          <a:xfrm>
            <a:off x="0" y="5008824"/>
            <a:ext cx="4775200" cy="18834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xmlns="" id="{7B0EF574-1346-43D6-8B96-3ED9871D9E7E}"/>
              </a:ext>
            </a:extLst>
          </p:cNvPr>
          <p:cNvSpPr/>
          <p:nvPr/>
        </p:nvSpPr>
        <p:spPr>
          <a:xfrm rot="10800000">
            <a:off x="7416800" y="-2480"/>
            <a:ext cx="4775200" cy="18834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890FBB6-25E4-4577-9B84-601E6DBA57B5}"/>
              </a:ext>
            </a:extLst>
          </p:cNvPr>
          <p:cNvSpPr/>
          <p:nvPr/>
        </p:nvSpPr>
        <p:spPr>
          <a:xfrm>
            <a:off x="317500" y="215900"/>
            <a:ext cx="63119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xmlns="" id="{4364E2AA-C962-4713-941E-FA1C1A9B27DC}"/>
              </a:ext>
            </a:extLst>
          </p:cNvPr>
          <p:cNvSpPr/>
          <p:nvPr/>
        </p:nvSpPr>
        <p:spPr>
          <a:xfrm rot="10800000" flipV="1">
            <a:off x="7416800" y="5114376"/>
            <a:ext cx="4775200" cy="188343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364147B-0A24-4C41-A006-00C5A6B94669}"/>
              </a:ext>
            </a:extLst>
          </p:cNvPr>
          <p:cNvSpPr/>
          <p:nvPr/>
        </p:nvSpPr>
        <p:spPr>
          <a:xfrm>
            <a:off x="9132801" y="-30360"/>
            <a:ext cx="1574800" cy="68883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1F5CAF8-8070-466C-8867-C50D2FF7A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03" y="1411756"/>
            <a:ext cx="2905768" cy="356280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46642AF-60E9-42BB-9727-459F0A9A620A}"/>
              </a:ext>
            </a:extLst>
          </p:cNvPr>
          <p:cNvSpPr/>
          <p:nvPr/>
        </p:nvSpPr>
        <p:spPr>
          <a:xfrm>
            <a:off x="1819718" y="4180075"/>
            <a:ext cx="63119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553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12986"/>
              </p:ext>
            </p:extLst>
          </p:nvPr>
        </p:nvGraphicFramePr>
        <p:xfrm>
          <a:off x="581891" y="489524"/>
          <a:ext cx="10852727" cy="6052448"/>
        </p:xfrm>
        <a:graphic>
          <a:graphicData uri="http://schemas.openxmlformats.org/drawingml/2006/table">
            <a:tbl>
              <a:tblPr/>
              <a:tblGrid>
                <a:gridCol w="277090">
                  <a:extLst>
                    <a:ext uri="{9D8B030D-6E8A-4147-A177-3AD203B41FA5}">
                      <a16:colId xmlns:a16="http://schemas.microsoft.com/office/drawing/2014/main" xmlns="" val="375294289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xmlns="" val="516252053"/>
                    </a:ext>
                  </a:extLst>
                </a:gridCol>
                <a:gridCol w="554181">
                  <a:extLst>
                    <a:ext uri="{9D8B030D-6E8A-4147-A177-3AD203B41FA5}">
                      <a16:colId xmlns:a16="http://schemas.microsoft.com/office/drawing/2014/main" xmlns="" val="1608510100"/>
                    </a:ext>
                  </a:extLst>
                </a:gridCol>
                <a:gridCol w="554181">
                  <a:extLst>
                    <a:ext uri="{9D8B030D-6E8A-4147-A177-3AD203B41FA5}">
                      <a16:colId xmlns:a16="http://schemas.microsoft.com/office/drawing/2014/main" xmlns="" val="3892433201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xmlns="" val="268090913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xmlns="" val="750503296"/>
                    </a:ext>
                  </a:extLst>
                </a:gridCol>
                <a:gridCol w="2189020">
                  <a:extLst>
                    <a:ext uri="{9D8B030D-6E8A-4147-A177-3AD203B41FA5}">
                      <a16:colId xmlns:a16="http://schemas.microsoft.com/office/drawing/2014/main" xmlns="" val="2928677843"/>
                    </a:ext>
                  </a:extLst>
                </a:gridCol>
                <a:gridCol w="960583">
                  <a:extLst>
                    <a:ext uri="{9D8B030D-6E8A-4147-A177-3AD203B41FA5}">
                      <a16:colId xmlns:a16="http://schemas.microsoft.com/office/drawing/2014/main" xmlns="" val="1599966645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xmlns="" val="980947181"/>
                    </a:ext>
                  </a:extLst>
                </a:gridCol>
                <a:gridCol w="942108">
                  <a:extLst>
                    <a:ext uri="{9D8B030D-6E8A-4147-A177-3AD203B41FA5}">
                      <a16:colId xmlns:a16="http://schemas.microsoft.com/office/drawing/2014/main" xmlns="" val="216751247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xmlns="" val="1614829387"/>
                    </a:ext>
                  </a:extLst>
                </a:gridCol>
                <a:gridCol w="942108">
                  <a:extLst>
                    <a:ext uri="{9D8B030D-6E8A-4147-A177-3AD203B41FA5}">
                      <a16:colId xmlns:a16="http://schemas.microsoft.com/office/drawing/2014/main" xmlns="" val="2500087467"/>
                    </a:ext>
                  </a:extLst>
                </a:gridCol>
                <a:gridCol w="983674">
                  <a:extLst>
                    <a:ext uri="{9D8B030D-6E8A-4147-A177-3AD203B41FA5}">
                      <a16:colId xmlns:a16="http://schemas.microsoft.com/office/drawing/2014/main" xmlns="" val="2162101290"/>
                    </a:ext>
                  </a:extLst>
                </a:gridCol>
              </a:tblGrid>
              <a:tr h="39057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PRESUPUESTARIA AF-2025 EN LA META: " RESOLVER CON CELERIDAD CAOS DE FLAGRANCIA EN DISTRITIOS DE ALTA INCIDENCIA"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8709572"/>
                  </a:ext>
                </a:extLst>
              </a:tr>
              <a:tr h="104153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FTE. CAT. PPTAL. PROD. ACT. GEN. GASTO DET. ESP.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009-33: VII DIRECCION TERRITORIAL DE POLICIA- LIMA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026-1312: DIRECCION EJECUTIVA DE INVESTIGACION CRIMINAL Y APOYO A LA JUSTICIA PNP- DIREICAJ PNP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005-29: III DIRTEPOL - TRUJILLO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003-27: REGION POLICIAL PIURA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028-1342: II DIRECCION TERRITORIAL DE POLICIA CHICLAYO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866943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RECURSOS ORDINARIOS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259101"/>
                  </a:ext>
                </a:extLst>
              </a:tr>
              <a:tr h="272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9002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ASIGNACIONES PRESUPUESTARIAS QUE NO RESULTAN EN PRODUCTOS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70646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3999999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 PRODUCTO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6636113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5001281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VIGILANCIA POLICIAL DE NATURALEZA CIVIL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2972484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ADQUISICION DE ACTIVOS NO FINANCIEROS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5583962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2.6.3.2.3.1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EQUIPOS COMPUTACIONALES Y PERIFERICOS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794739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2.6.6.1.3.2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SOFTWARE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12,500,000.00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5067938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2.6.3.2.4.2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EQUIPOS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11,027,860.00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6946915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2.6.3.2.2.1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MAQUINAS Y EQUIPOS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1093337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2.6.3.2.4.1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MOBILIARIO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0522315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2.6.3.2.9.5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EQUIPOS E INSTRUMENTOS DE MEDICION</a:t>
                      </a:r>
                    </a:p>
                  </a:txBody>
                  <a:tcPr marL="7772" marR="7772" marT="77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3,500,000.00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447326"/>
                  </a:ext>
                </a:extLst>
              </a:tr>
              <a:tr h="220705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2" marR="7772" marT="77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7744330"/>
                  </a:ext>
                </a:extLst>
              </a:tr>
              <a:tr h="402411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009-33: VII DIRECCION TERRITORIAL DE POLICIA- LIMA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 00001-33: RESOLVER CON CELERIDAD CASOS EN FLAGRANCIA EN DISTRITOS CON ALTA INCIDENCIA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602312"/>
                  </a:ext>
                </a:extLst>
              </a:tr>
              <a:tr h="37874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026-1312: DIRECCION EJECUTIVA DE INVESTIGACION CRIMINAL Y APOYO A LA JUSTICIA PNP- DIREICAJ PNP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 00002-1312: RESOLVER CON CELERIDAD CASOS EN FLAGRANCIA EN DISTRITOS CON ALTA INCIDENCIA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392282"/>
                  </a:ext>
                </a:extLst>
              </a:tr>
              <a:tr h="37874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005-29: III DIRTEPOL - TRUJILLO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 00003-29: RESOLVER CON CELERIDAD CASOS EN FLAGRANCIA EN DISTRITOS CON ALTA INCIDENCIA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8173739"/>
                  </a:ext>
                </a:extLst>
              </a:tr>
              <a:tr h="37874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003-27: REGION POLICIAL PIURA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 00005-27: RESOLVER CON CELERIDAD CASOS EN FLAGRANCIA EN DISTRITOS CON ALTA INCIDENCIA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9812596"/>
                  </a:ext>
                </a:extLst>
              </a:tr>
              <a:tr h="37874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028-1342: II DIRECCION TERRITORIAL DE POLICIA CHICLAYO</a:t>
                      </a:r>
                      <a:b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 00005-27: RESOLVER CON CELERIDAD CASOS EN FLAGRANCIA EN DISTRITOS CON ALTA INCIDENCIA</a:t>
                      </a:r>
                    </a:p>
                  </a:txBody>
                  <a:tcPr marL="7772" marR="7772" marT="7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203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5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80BF8E9-8FE6-4B12-A518-7EE5E927E4CE}"/>
              </a:ext>
            </a:extLst>
          </p:cNvPr>
          <p:cNvSpPr txBox="1"/>
          <p:nvPr/>
        </p:nvSpPr>
        <p:spPr>
          <a:xfrm>
            <a:off x="774441" y="2370458"/>
            <a:ext cx="98381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Arial Black" panose="020B0A04020102020204" pitchFamily="34" charset="0"/>
              </a:rPr>
              <a:t>Finalidad: </a:t>
            </a:r>
            <a:r>
              <a:rPr lang="es-ES" sz="2000" b="1" dirty="0" smtClean="0">
                <a:solidFill>
                  <a:srgbClr val="0070C0"/>
                </a:solidFill>
              </a:rPr>
              <a:t>0404080 </a:t>
            </a:r>
            <a:r>
              <a:rPr lang="es-ES" sz="2000" b="1" dirty="0">
                <a:solidFill>
                  <a:srgbClr val="0070C0"/>
                </a:solidFill>
              </a:rPr>
              <a:t>“Resolver con celeridad casos en flagrancia en distritos con alta incidencia</a:t>
            </a:r>
            <a:r>
              <a:rPr lang="es-ES" sz="2000" b="1" dirty="0" smtClean="0">
                <a:solidFill>
                  <a:srgbClr val="0070C0"/>
                </a:solidFill>
              </a:rPr>
              <a:t>”</a:t>
            </a:r>
            <a:r>
              <a:rPr lang="es-ES" dirty="0" smtClean="0">
                <a:solidFill>
                  <a:srgbClr val="0070C0"/>
                </a:solidFill>
              </a:rPr>
              <a:t> (…) salvo las anulaciones que se realicen para habilitar a otras unidades ejecutoras dentro del mismo  pliego, de la misma actividad  o acción de inversión u obra según corresponda.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1FBD97E-484D-40BD-A0FF-53325A88C6EF}"/>
              </a:ext>
            </a:extLst>
          </p:cNvPr>
          <p:cNvSpPr txBox="1"/>
          <p:nvPr/>
        </p:nvSpPr>
        <p:spPr>
          <a:xfrm>
            <a:off x="444577" y="3684146"/>
            <a:ext cx="676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>
                <a:latin typeface="Arial Black" panose="020B0A04020102020204" pitchFamily="34" charset="0"/>
              </a:rPr>
              <a:t>Cuadragésima </a:t>
            </a:r>
            <a:r>
              <a:rPr lang="es-ES" sz="2000" dirty="0" smtClean="0">
                <a:latin typeface="Arial Black" panose="020B0A04020102020204" pitchFamily="34" charset="0"/>
              </a:rPr>
              <a:t>Cuarta </a:t>
            </a:r>
            <a:r>
              <a:rPr lang="es-ES" sz="2000" dirty="0">
                <a:latin typeface="Arial Black" panose="020B0A04020102020204" pitchFamily="34" charset="0"/>
              </a:rPr>
              <a:t>D.C.F</a:t>
            </a:r>
            <a:r>
              <a:rPr lang="es-ES" sz="2000" dirty="0" smtClean="0">
                <a:latin typeface="Arial Black" panose="020B0A04020102020204" pitchFamily="34" charset="0"/>
              </a:rPr>
              <a:t>. de Ley 32185</a:t>
            </a:r>
            <a:endParaRPr lang="es-PE" sz="2000" dirty="0"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561619E-125D-4810-9152-0668212B8553}"/>
              </a:ext>
            </a:extLst>
          </p:cNvPr>
          <p:cNvSpPr txBox="1"/>
          <p:nvPr/>
        </p:nvSpPr>
        <p:spPr>
          <a:xfrm>
            <a:off x="1763872" y="4393232"/>
            <a:ext cx="743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“ (…) se han asignado recursos hasta por la suma de S/ 150’944,323, por la F.F de RO a favor de los pliegos (…) para financiar </a:t>
            </a:r>
            <a:r>
              <a:rPr lang="es-ES" dirty="0"/>
              <a:t>los </a:t>
            </a:r>
            <a:r>
              <a:rPr lang="es-ES" b="1" dirty="0" smtClean="0">
                <a:solidFill>
                  <a:srgbClr val="C00000"/>
                </a:solidFill>
              </a:rPr>
              <a:t>GASTOS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b="1" dirty="0">
                <a:solidFill>
                  <a:srgbClr val="C00000"/>
                </a:solidFill>
              </a:rPr>
              <a:t>ASOCIADOS A FORTALECER </a:t>
            </a:r>
            <a:r>
              <a:rPr lang="es-ES" b="1" dirty="0" smtClean="0">
                <a:solidFill>
                  <a:srgbClr val="C00000"/>
                </a:solidFill>
              </a:rPr>
              <a:t>LOS PROCESOS INMEDIATOS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>
                <a:solidFill>
                  <a:srgbClr val="C00000"/>
                </a:solidFill>
              </a:rPr>
              <a:t>DE DELITOS DE FLAGRANCIA</a:t>
            </a:r>
            <a:r>
              <a:rPr lang="es-ES" dirty="0" smtClean="0"/>
              <a:t> y lucha contra la criminalidad </a:t>
            </a:r>
            <a:r>
              <a:rPr lang="es-ES" dirty="0"/>
              <a:t>(…)”</a:t>
            </a:r>
            <a:endParaRPr lang="es-P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A5406CD-D09A-4376-8839-597214FC6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344" y="219329"/>
            <a:ext cx="1314790" cy="161208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0D31341-0154-45D8-A2F0-477042DC3C2E}"/>
              </a:ext>
            </a:extLst>
          </p:cNvPr>
          <p:cNvSpPr/>
          <p:nvPr/>
        </p:nvSpPr>
        <p:spPr>
          <a:xfrm flipV="1">
            <a:off x="497150" y="1182027"/>
            <a:ext cx="3160450" cy="1188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CE5D4E3-2452-4091-A9EF-734D85EDEF81}"/>
              </a:ext>
            </a:extLst>
          </p:cNvPr>
          <p:cNvSpPr/>
          <p:nvPr/>
        </p:nvSpPr>
        <p:spPr>
          <a:xfrm flipV="1">
            <a:off x="520631" y="4278614"/>
            <a:ext cx="4637534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xmlns="" id="{12298D70-16E5-4911-BB20-C13662E549CE}"/>
              </a:ext>
            </a:extLst>
          </p:cNvPr>
          <p:cNvSpPr/>
          <p:nvPr/>
        </p:nvSpPr>
        <p:spPr>
          <a:xfrm rot="19987065">
            <a:off x="-410500" y="4446515"/>
            <a:ext cx="2347959" cy="333565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5DF18F1-89E8-445B-B4A2-C6CD829B024C}"/>
              </a:ext>
            </a:extLst>
          </p:cNvPr>
          <p:cNvSpPr/>
          <p:nvPr/>
        </p:nvSpPr>
        <p:spPr>
          <a:xfrm rot="2645460">
            <a:off x="512861" y="6217428"/>
            <a:ext cx="2502023" cy="631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xmlns="" id="{591E4DA7-918C-4AB7-8398-29F5E882AB8C}"/>
              </a:ext>
            </a:extLst>
          </p:cNvPr>
          <p:cNvSpPr/>
          <p:nvPr/>
        </p:nvSpPr>
        <p:spPr>
          <a:xfrm>
            <a:off x="11271620" y="3362325"/>
            <a:ext cx="1840991" cy="349567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1054CCD-85DD-4904-AFA8-4BB1D309DF95}"/>
              </a:ext>
            </a:extLst>
          </p:cNvPr>
          <p:cNvSpPr txBox="1"/>
          <p:nvPr/>
        </p:nvSpPr>
        <p:spPr>
          <a:xfrm>
            <a:off x="497150" y="825315"/>
            <a:ext cx="354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>
                <a:latin typeface="Arial Black" panose="020B0A04020102020204" pitchFamily="34" charset="0"/>
              </a:rPr>
              <a:t>Art. </a:t>
            </a:r>
            <a:r>
              <a:rPr lang="es-ES" sz="2000" dirty="0" smtClean="0">
                <a:latin typeface="Arial Black" panose="020B0A04020102020204" pitchFamily="34" charset="0"/>
              </a:rPr>
              <a:t>9.14 Ley 32185 </a:t>
            </a:r>
            <a:endParaRPr lang="es-PE" sz="2000" dirty="0"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74441" y="1530220"/>
            <a:ext cx="1014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Se prohíbe durante el AF-2025 a los Pliegos MININTER… efectuar modificaciones presupuestarias en el nivel funcional programático, con el fin de efectuar ANULACIONES con cargo a la </a:t>
            </a:r>
            <a:endParaRPr lang="es-P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2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689" y="328292"/>
            <a:ext cx="10621820" cy="44391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PROCESO INMEDIATO SUPUESTOS DE APLICACION (ART. 446 CPP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s-P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886690" y="2268580"/>
            <a:ext cx="10317014" cy="4589419"/>
            <a:chOff x="1856509" y="3131128"/>
            <a:chExt cx="9212287" cy="2903298"/>
          </a:xfrm>
        </p:grpSpPr>
        <p:sp>
          <p:nvSpPr>
            <p:cNvPr id="4" name="Rectángulo 3"/>
            <p:cNvSpPr/>
            <p:nvPr/>
          </p:nvSpPr>
          <p:spPr>
            <a:xfrm>
              <a:off x="1856509" y="3131128"/>
              <a:ext cx="1717964" cy="471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lphaLcParenR"/>
              </a:pPr>
              <a:r>
                <a:rPr lang="es-PE" dirty="0" smtClean="0">
                  <a:solidFill>
                    <a:schemeClr val="tx1"/>
                  </a:solidFill>
                </a:rPr>
                <a:t>FLAGRANCIA</a:t>
              </a:r>
            </a:p>
            <a:p>
              <a:pPr algn="ctr"/>
              <a:r>
                <a:rPr lang="es-PE" dirty="0" smtClean="0">
                  <a:solidFill>
                    <a:schemeClr val="tx1"/>
                  </a:solidFill>
                </a:rPr>
                <a:t>(Numeral 1)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856509" y="3833092"/>
              <a:ext cx="1717964" cy="5172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b) DELITO CONFESO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856509" y="4580517"/>
              <a:ext cx="1717964" cy="6504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 smtClean="0">
                  <a:solidFill>
                    <a:schemeClr val="tx1"/>
                  </a:solidFill>
                </a:rPr>
                <a:t>c) </a:t>
              </a:r>
              <a:r>
                <a:rPr lang="es-PE" sz="1400" dirty="0" smtClean="0">
                  <a:solidFill>
                    <a:schemeClr val="tx1"/>
                  </a:solidFill>
                </a:rPr>
                <a:t>ELEMENTOS DE CONVICCIÓN E INTERROGATORIO AL IMPUTADO, SEAN EVIDENTES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350326" y="3509819"/>
              <a:ext cx="1939637" cy="11730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 smtClean="0">
                  <a:solidFill>
                    <a:srgbClr val="0070C0"/>
                  </a:solidFill>
                </a:rPr>
                <a:t>FISCAL SOLICITA INCOACIÓN DE PROCESO INMEDIATO</a:t>
              </a:r>
            </a:p>
            <a:p>
              <a:pPr algn="ctr"/>
              <a:r>
                <a:rPr lang="es-PE" sz="1400" dirty="0" smtClean="0">
                  <a:solidFill>
                    <a:srgbClr val="0070C0"/>
                  </a:solidFill>
                </a:rPr>
                <a:t>(Al termino de </a:t>
              </a:r>
              <a:r>
                <a:rPr lang="es-PE" sz="1400" dirty="0" err="1" smtClean="0">
                  <a:solidFill>
                    <a:srgbClr val="0070C0"/>
                  </a:solidFill>
                </a:rPr>
                <a:t>Pzo</a:t>
              </a:r>
              <a:r>
                <a:rPr lang="es-PE" sz="1400" dirty="0" smtClean="0">
                  <a:solidFill>
                    <a:srgbClr val="0070C0"/>
                  </a:solidFill>
                </a:rPr>
                <a:t> de </a:t>
              </a:r>
              <a:r>
                <a:rPr lang="es-PE" sz="1400" dirty="0" err="1" smtClean="0">
                  <a:solidFill>
                    <a:srgbClr val="0070C0"/>
                  </a:solidFill>
                </a:rPr>
                <a:t>Detenc</a:t>
              </a:r>
              <a:r>
                <a:rPr lang="es-PE" sz="1400" dirty="0" smtClean="0">
                  <a:solidFill>
                    <a:srgbClr val="0070C0"/>
                  </a:solidFill>
                </a:rPr>
                <a:t> policial)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991927" y="3509818"/>
              <a:ext cx="1850089" cy="101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 smtClean="0">
                  <a:solidFill>
                    <a:srgbClr val="002060"/>
                  </a:solidFill>
                </a:rPr>
                <a:t>JUEZ DE INVETIGACIÓN PREPARATORIA</a:t>
              </a:r>
            </a:p>
            <a:p>
              <a:pPr algn="ctr"/>
              <a:r>
                <a:rPr lang="es-PE" sz="1400" dirty="0" smtClean="0">
                  <a:solidFill>
                    <a:srgbClr val="002060"/>
                  </a:solidFill>
                </a:rPr>
                <a:t>(Dentro de 48 </a:t>
              </a:r>
              <a:r>
                <a:rPr lang="es-PE" sz="1400" dirty="0" err="1" smtClean="0">
                  <a:solidFill>
                    <a:srgbClr val="002060"/>
                  </a:solidFill>
                </a:rPr>
                <a:t>Hrs</a:t>
              </a:r>
              <a:r>
                <a:rPr lang="es-PE" sz="1400" dirty="0" smtClean="0">
                  <a:solidFill>
                    <a:srgbClr val="002060"/>
                  </a:solidFill>
                </a:rPr>
                <a:t> siguientes al Requerimiento fiscal realiza)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Conector recto de flecha 9"/>
            <p:cNvCxnSpPr>
              <a:stCxn id="4" idx="3"/>
            </p:cNvCxnSpPr>
            <p:nvPr/>
          </p:nvCxnSpPr>
          <p:spPr>
            <a:xfrm>
              <a:off x="3574473" y="3367016"/>
              <a:ext cx="775853" cy="6138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echa derecha 12"/>
            <p:cNvSpPr/>
            <p:nvPr/>
          </p:nvSpPr>
          <p:spPr>
            <a:xfrm>
              <a:off x="6289964" y="3849394"/>
              <a:ext cx="701964" cy="48463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ector recto de flecha 14"/>
            <p:cNvCxnSpPr/>
            <p:nvPr/>
          </p:nvCxnSpPr>
          <p:spPr>
            <a:xfrm>
              <a:off x="3574473" y="4091710"/>
              <a:ext cx="775852" cy="92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 flipV="1">
              <a:off x="3574473" y="4211062"/>
              <a:ext cx="775852" cy="6422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ángulo 19"/>
            <p:cNvSpPr/>
            <p:nvPr/>
          </p:nvSpPr>
          <p:spPr>
            <a:xfrm>
              <a:off x="6991927" y="4849086"/>
              <a:ext cx="1850089" cy="11853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 smtClean="0">
                  <a:solidFill>
                    <a:srgbClr val="002060"/>
                  </a:solidFill>
                </a:rPr>
                <a:t>AUDIENCIA UNICA DE INCOACIÓN DE PROC INMEDIATO</a:t>
              </a:r>
            </a:p>
            <a:p>
              <a:pPr algn="ctr"/>
              <a:r>
                <a:rPr lang="es-PE" sz="1400" dirty="0" smtClean="0">
                  <a:solidFill>
                    <a:srgbClr val="002060"/>
                  </a:solidFill>
                </a:rPr>
                <a:t>(Si el auto es procedente, Fiscal formula la acusación, dentro del plazo de24 </a:t>
              </a:r>
              <a:r>
                <a:rPr lang="es-PE" sz="1400" dirty="0" err="1" smtClean="0">
                  <a:solidFill>
                    <a:srgbClr val="002060"/>
                  </a:solidFill>
                </a:rPr>
                <a:t>hrs</a:t>
              </a:r>
              <a:r>
                <a:rPr lang="es-PE" sz="1400" dirty="0" smtClean="0">
                  <a:solidFill>
                    <a:srgbClr val="002060"/>
                  </a:solidFill>
                </a:rPr>
                <a:t>). En el día remite al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1" name="Flecha abajo 20"/>
            <p:cNvSpPr/>
            <p:nvPr/>
          </p:nvSpPr>
          <p:spPr>
            <a:xfrm>
              <a:off x="7655051" y="4532205"/>
              <a:ext cx="484632" cy="339574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9406250" y="4849087"/>
              <a:ext cx="1662546" cy="110645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 smtClean="0">
                  <a:solidFill>
                    <a:srgbClr val="002060"/>
                  </a:solidFill>
                </a:rPr>
                <a:t>JUEZ PENAL </a:t>
              </a:r>
            </a:p>
            <a:p>
              <a:pPr algn="ctr"/>
              <a:r>
                <a:rPr lang="es-PE" sz="1200" dirty="0" smtClean="0">
                  <a:solidFill>
                    <a:srgbClr val="002060"/>
                  </a:solidFill>
                </a:rPr>
                <a:t>(Realiza AUDIENCIA UNICA DE JUICIO INMED en el día).</a:t>
              </a:r>
            </a:p>
            <a:p>
              <a:pPr algn="ctr"/>
              <a:r>
                <a:rPr lang="es-PE" sz="1200" dirty="0" smtClean="0">
                  <a:solidFill>
                    <a:srgbClr val="002060"/>
                  </a:solidFill>
                </a:rPr>
                <a:t>No debe superar plazo de 72 </a:t>
              </a:r>
              <a:r>
                <a:rPr lang="es-PE" sz="1200" dirty="0" err="1" smtClean="0">
                  <a:solidFill>
                    <a:srgbClr val="002060"/>
                  </a:solidFill>
                </a:rPr>
                <a:t>hrs</a:t>
              </a:r>
              <a:r>
                <a:rPr lang="es-PE" sz="1200" dirty="0" smtClean="0">
                  <a:solidFill>
                    <a:srgbClr val="002060"/>
                  </a:solidFill>
                </a:rPr>
                <a:t> de recibido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23" name="Flecha derecha 22"/>
            <p:cNvSpPr/>
            <p:nvPr/>
          </p:nvSpPr>
          <p:spPr>
            <a:xfrm>
              <a:off x="8898249" y="5209572"/>
              <a:ext cx="508000" cy="3854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886690" y="932888"/>
            <a:ext cx="1085272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PE" b="1" dirty="0" smtClean="0"/>
              <a:t>UN PROCESO INMEDIATO</a:t>
            </a:r>
            <a:r>
              <a:rPr lang="es-PE" dirty="0" smtClean="0"/>
              <a:t>. Se sustenta: 1) Noción de simplificación procesal y 2) Reconocimiento que la sociedad requiere de una decisión rápida. Se aplica el </a:t>
            </a:r>
            <a:r>
              <a:rPr lang="es-PE" b="1" dirty="0" smtClean="0"/>
              <a:t>Principio de aceleramiento procesal</a:t>
            </a:r>
            <a:r>
              <a:rPr lang="es-PE" dirty="0" smtClean="0"/>
              <a:t>. Entonces, la prueba pericial es relevante en tanto prueba fundamental, para su definitiva comprobación del delito. (II Pleno Jurisdiccional Extraordinario)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98765"/>
            <a:ext cx="10771328" cy="369454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ALGUNAS PRECISIONES DESDE LA PERSPECTIVA DE INVERSIONES</a:t>
            </a:r>
            <a:endParaRPr lang="es-PE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52944"/>
            <a:ext cx="10443248" cy="5495637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¿QUE ENTENDEMOS POR IOARR?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Una intervención puntual sobre uno o mas ACTIVOS ESTRATÉGICOS, que son parte de una </a:t>
            </a:r>
            <a:r>
              <a:rPr lang="es-ES" sz="1900" b="1" dirty="0" smtClean="0">
                <a:solidFill>
                  <a:schemeClr val="accent2">
                    <a:lumMod val="50000"/>
                  </a:schemeClr>
                </a:solidFill>
              </a:rPr>
              <a:t>UNIDAD PRODUCTORA (UP) EN FUNCIONAMIENTO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Las IOARR deben estar alineados con los objetivos priorizados, metas e indicadores de brechas de infraestructura o acceso a servicios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rgbClr val="0070C0"/>
              </a:solidFill>
            </a:endParaRPr>
          </a:p>
          <a:p>
            <a:r>
              <a:rPr lang="es-ES" sz="2000" b="1" dirty="0" smtClean="0">
                <a:solidFill>
                  <a:srgbClr val="0070C0"/>
                </a:solidFill>
              </a:rPr>
              <a:t>¿</a:t>
            </a:r>
            <a:r>
              <a:rPr lang="es-ES" sz="2000" b="1" dirty="0">
                <a:solidFill>
                  <a:srgbClr val="0070C0"/>
                </a:solidFill>
              </a:rPr>
              <a:t>QUE ES UNA UNIDAD </a:t>
            </a:r>
            <a:r>
              <a:rPr lang="es-ES" sz="2000" b="1" dirty="0" smtClean="0">
                <a:solidFill>
                  <a:srgbClr val="0070C0"/>
                </a:solidFill>
              </a:rPr>
              <a:t>PRODUCTORA (UP)?</a:t>
            </a:r>
            <a:endParaRPr lang="es-ES" sz="2000" b="1" dirty="0">
              <a:solidFill>
                <a:srgbClr val="0070C0"/>
              </a:solidFill>
            </a:endParaRPr>
          </a:p>
          <a:p>
            <a:pPr marL="360363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El conjunto de recursos o factores productivos (infraestructura, equipos, personal, organización, capacidades de gestión entre otros) que articulados entre si, tienen la capacidad de proveer bienes y servicios a una determinada población.</a:t>
            </a:r>
          </a:p>
          <a:p>
            <a:r>
              <a:rPr lang="es-ES" sz="1900" b="1" dirty="0" smtClean="0">
                <a:solidFill>
                  <a:schemeClr val="accent5"/>
                </a:solidFill>
              </a:rPr>
              <a:t>Una IOARR, se ejecuta sobre una UP en funcionamiento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. (Excepcionalmente si una UP está inoperativa o sin funcionamiento por menos de un año).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rgbClr val="7030A0"/>
                </a:solidFill>
              </a:rPr>
              <a:t>¿QUE ES UN ACTIVO ESTRATEGICO (AE)?</a:t>
            </a:r>
          </a:p>
          <a:p>
            <a:pPr marL="360363" indent="0">
              <a:buNone/>
            </a:pPr>
            <a:r>
              <a:rPr lang="es-ES" b="1" dirty="0" smtClean="0">
                <a:solidFill>
                  <a:srgbClr val="7030A0"/>
                </a:solidFill>
              </a:rPr>
              <a:t>Un activo es estratégico cuando se constituye en un factor limitante de la capacidad de producción del servicio que brinda una UP. (su ausencia o inoperatividad limita, restringe el servicio) </a:t>
            </a:r>
          </a:p>
          <a:p>
            <a:endParaRPr lang="es-P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BA59055-F377-4E67-A31B-99134C5B0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xmlns="" id="{A7174A9A-6446-421E-9D71-0E68E8577548}"/>
              </a:ext>
            </a:extLst>
          </p:cNvPr>
          <p:cNvSpPr/>
          <p:nvPr/>
        </p:nvSpPr>
        <p:spPr>
          <a:xfrm>
            <a:off x="341745" y="258617"/>
            <a:ext cx="11508510" cy="6373091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0DB7DFC-C2D3-433D-8A20-1C0EDAB6303D}"/>
              </a:ext>
            </a:extLst>
          </p:cNvPr>
          <p:cNvSpPr txBox="1"/>
          <p:nvPr/>
        </p:nvSpPr>
        <p:spPr>
          <a:xfrm>
            <a:off x="894297" y="1540083"/>
            <a:ext cx="24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Black" panose="020B0A04020102020204" pitchFamily="34" charset="0"/>
              </a:rPr>
              <a:t>Creado por el P.J. mediante R.A.</a:t>
            </a:r>
            <a:endParaRPr lang="es-PE" b="1" dirty="0">
              <a:latin typeface="Arial Black" panose="020B0A040201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4D35EC35-2451-4798-AF74-320FFE0254DE}"/>
              </a:ext>
            </a:extLst>
          </p:cNvPr>
          <p:cNvSpPr/>
          <p:nvPr/>
        </p:nvSpPr>
        <p:spPr>
          <a:xfrm>
            <a:off x="785573" y="2577015"/>
            <a:ext cx="2595418" cy="997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C7815C2-DB10-4B2B-8A4C-4CB100D40C0D}"/>
              </a:ext>
            </a:extLst>
          </p:cNvPr>
          <p:cNvSpPr txBox="1"/>
          <p:nvPr/>
        </p:nvSpPr>
        <p:spPr>
          <a:xfrm>
            <a:off x="868700" y="2776926"/>
            <a:ext cx="242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Unidad de Flagrancia Delictiva</a:t>
            </a:r>
            <a:endParaRPr lang="es-PE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A8FDDCD-8F4D-475F-8A72-559C1983D3A7}"/>
              </a:ext>
            </a:extLst>
          </p:cNvPr>
          <p:cNvSpPr txBox="1"/>
          <p:nvPr/>
        </p:nvSpPr>
        <p:spPr>
          <a:xfrm>
            <a:off x="4655119" y="4952984"/>
            <a:ext cx="242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Forman parte de la Unidad Productora.</a:t>
            </a:r>
            <a:br>
              <a:rPr lang="es-ES" b="1" dirty="0"/>
            </a:br>
            <a:r>
              <a:rPr lang="es-ES" b="1" dirty="0"/>
              <a:t>Atienden casos de flagrancia.</a:t>
            </a:r>
            <a:endParaRPr lang="es-PE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0932760A-1F69-40BF-A8EA-D9F46904356C}"/>
              </a:ext>
            </a:extLst>
          </p:cNvPr>
          <p:cNvSpPr txBox="1"/>
          <p:nvPr/>
        </p:nvSpPr>
        <p:spPr>
          <a:xfrm>
            <a:off x="8171673" y="4972005"/>
            <a:ext cx="242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 ambos casos </a:t>
            </a:r>
            <a:r>
              <a:rPr lang="es-ES" b="1" dirty="0" smtClean="0"/>
              <a:t>se debe mantener </a:t>
            </a:r>
            <a:r>
              <a:rPr lang="es-ES" b="1" dirty="0"/>
              <a:t>la finalidad</a:t>
            </a:r>
            <a:endParaRPr lang="es-PE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90DC9341-C5FE-49F4-AECB-04FB339B6C57}"/>
              </a:ext>
            </a:extLst>
          </p:cNvPr>
          <p:cNvSpPr txBox="1"/>
          <p:nvPr/>
        </p:nvSpPr>
        <p:spPr>
          <a:xfrm>
            <a:off x="4254540" y="1867851"/>
            <a:ext cx="29935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C00000"/>
                </a:solidFill>
              </a:rPr>
              <a:t>Poder Judicial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Ministerio Público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/>
              <a:t>Def. </a:t>
            </a:r>
            <a:r>
              <a:rPr lang="es-ES" sz="2000" b="1" dirty="0" smtClean="0"/>
              <a:t>Pública</a:t>
            </a: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00B050"/>
                </a:solidFill>
              </a:rPr>
              <a:t>Policía Nacional del Perú</a:t>
            </a:r>
            <a:endParaRPr lang="es-PE" sz="2000" b="1" dirty="0">
              <a:solidFill>
                <a:srgbClr val="00B05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ECF574D-BEB9-4012-A4B1-98860B1EAE98}"/>
              </a:ext>
            </a:extLst>
          </p:cNvPr>
          <p:cNvSpPr txBox="1"/>
          <p:nvPr/>
        </p:nvSpPr>
        <p:spPr>
          <a:xfrm>
            <a:off x="7931219" y="3536442"/>
            <a:ext cx="28568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E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IOARR (</a:t>
            </a:r>
            <a:r>
              <a:rPr lang="es-ES" sz="21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Eq</a:t>
            </a:r>
            <a:r>
              <a:rPr lang="es-E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es-ES" sz="21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Lab</a:t>
            </a:r>
            <a:r>
              <a:rPr lang="es-E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21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Crim</a:t>
            </a:r>
            <a:r>
              <a:rPr lang="es-E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es-PE" sz="2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DED99D89-F70C-48C5-A526-3B5E48A8A3FB}"/>
              </a:ext>
            </a:extLst>
          </p:cNvPr>
          <p:cNvSpPr txBox="1"/>
          <p:nvPr/>
        </p:nvSpPr>
        <p:spPr>
          <a:xfrm>
            <a:off x="7953283" y="3950624"/>
            <a:ext cx="25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600" b="1" dirty="0">
                <a:solidFill>
                  <a:srgbClr val="0070C0"/>
                </a:solidFill>
              </a:rPr>
              <a:t>OTROS GASTOS DE CAPITAL</a:t>
            </a:r>
            <a:endParaRPr lang="es-PE" sz="1600" b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1059CBED-A429-431D-9F4B-3EB21663EEBC}"/>
              </a:ext>
            </a:extLst>
          </p:cNvPr>
          <p:cNvSpPr txBox="1"/>
          <p:nvPr/>
        </p:nvSpPr>
        <p:spPr>
          <a:xfrm>
            <a:off x="8062499" y="1712807"/>
            <a:ext cx="242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ALTERNATIVAS DE ADQUISICIÓN DE </a:t>
            </a:r>
            <a:r>
              <a:rPr lang="es-ES" b="1" dirty="0" smtClean="0"/>
              <a:t>ACTIVOS NO FINANCIERSOS</a:t>
            </a:r>
            <a:endParaRPr lang="es-PE" b="1"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6E801D83-5355-4944-BBB9-CAF323B44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51" y="96011"/>
            <a:ext cx="1314790" cy="1612083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xmlns="" id="{983320BF-A1DA-468A-8B33-94EB0345724B}"/>
              </a:ext>
            </a:extLst>
          </p:cNvPr>
          <p:cNvSpPr/>
          <p:nvPr/>
        </p:nvSpPr>
        <p:spPr>
          <a:xfrm>
            <a:off x="1961965" y="1249570"/>
            <a:ext cx="7830105" cy="50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F51EB83-0539-4B16-B015-67BD5F4021F5}"/>
              </a:ext>
            </a:extLst>
          </p:cNvPr>
          <p:cNvSpPr txBox="1"/>
          <p:nvPr/>
        </p:nvSpPr>
        <p:spPr>
          <a:xfrm>
            <a:off x="743480" y="4075243"/>
            <a:ext cx="2777834" cy="22621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C00000"/>
                </a:solidFill>
              </a:rPr>
              <a:t>Unidad </a:t>
            </a:r>
            <a:r>
              <a:rPr lang="es-ES" b="1" dirty="0" smtClean="0">
                <a:solidFill>
                  <a:srgbClr val="C00000"/>
                </a:solidFill>
              </a:rPr>
              <a:t>Productora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rgbClr val="C00000"/>
                </a:solidFill>
              </a:rPr>
              <a:t>(no está en funcionamiento para la PNP)</a:t>
            </a:r>
            <a:r>
              <a:rPr lang="es-ES" sz="1400" b="1" dirty="0"/>
              <a:t/>
            </a:r>
            <a:br>
              <a:rPr lang="es-ES" sz="1400" b="1" dirty="0"/>
            </a:br>
            <a:r>
              <a:rPr lang="es-ES" sz="1600" b="1" dirty="0"/>
              <a:t>(no posee espacio físico para </a:t>
            </a:r>
            <a:r>
              <a:rPr lang="es-ES" sz="1600" b="1" dirty="0" smtClean="0"/>
              <a:t>albergar equipos </a:t>
            </a:r>
            <a:r>
              <a:rPr lang="es-ES" sz="1600" b="1" dirty="0"/>
              <a:t>de laboratorio)</a:t>
            </a:r>
            <a:endParaRPr lang="es-PE" sz="2000" b="1" dirty="0"/>
          </a:p>
        </p:txBody>
      </p:sp>
      <p:sp>
        <p:nvSpPr>
          <p:cNvPr id="71" name="Paralelogramo 70">
            <a:extLst>
              <a:ext uri="{FF2B5EF4-FFF2-40B4-BE49-F238E27FC236}">
                <a16:creationId xmlns:a16="http://schemas.microsoft.com/office/drawing/2014/main" xmlns="" id="{9B414204-FA38-4022-8849-B5509CCCB1F2}"/>
              </a:ext>
            </a:extLst>
          </p:cNvPr>
          <p:cNvSpPr/>
          <p:nvPr/>
        </p:nvSpPr>
        <p:spPr>
          <a:xfrm>
            <a:off x="161189" y="6236193"/>
            <a:ext cx="481093" cy="118778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Paralelogramo 73">
            <a:extLst>
              <a:ext uri="{FF2B5EF4-FFF2-40B4-BE49-F238E27FC236}">
                <a16:creationId xmlns:a16="http://schemas.microsoft.com/office/drawing/2014/main" xmlns="" id="{EE931C4E-6168-4C4B-A587-E2C1F9DBB331}"/>
              </a:ext>
            </a:extLst>
          </p:cNvPr>
          <p:cNvSpPr/>
          <p:nvPr/>
        </p:nvSpPr>
        <p:spPr>
          <a:xfrm>
            <a:off x="743480" y="6245137"/>
            <a:ext cx="481093" cy="118778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Paralelogramo 74">
            <a:extLst>
              <a:ext uri="{FF2B5EF4-FFF2-40B4-BE49-F238E27FC236}">
                <a16:creationId xmlns:a16="http://schemas.microsoft.com/office/drawing/2014/main" xmlns="" id="{2E00C7EB-B5B4-4439-AD4B-D927A99CB9DE}"/>
              </a:ext>
            </a:extLst>
          </p:cNvPr>
          <p:cNvSpPr/>
          <p:nvPr/>
        </p:nvSpPr>
        <p:spPr>
          <a:xfrm>
            <a:off x="413350" y="6408728"/>
            <a:ext cx="481093" cy="118778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97DD9885-0B32-4B91-BC5E-05FFD33BE8B8}"/>
              </a:ext>
            </a:extLst>
          </p:cNvPr>
          <p:cNvSpPr txBox="1"/>
          <p:nvPr/>
        </p:nvSpPr>
        <p:spPr>
          <a:xfrm>
            <a:off x="1036520" y="482468"/>
            <a:ext cx="9449971" cy="10156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LA UNIDAD DE </a:t>
            </a:r>
            <a:r>
              <a:rPr lang="es-ES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FLAGRANCIA DELICITIVA, LA UNIDAD </a:t>
            </a:r>
            <a:r>
              <a:rPr lang="es-ES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PRODUCTORA Y </a:t>
            </a:r>
            <a:r>
              <a:rPr lang="es-ES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LAS UNIDADES DE ORGANIZACIÓN PNP COMO COMPONENTES DE LA U.F.D.</a:t>
            </a:r>
            <a:endParaRPr lang="es-PE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xmlns="" id="{EA7436A1-65A0-4966-89AB-402B3BD165F8}"/>
              </a:ext>
            </a:extLst>
          </p:cNvPr>
          <p:cNvSpPr/>
          <p:nvPr/>
        </p:nvSpPr>
        <p:spPr>
          <a:xfrm rot="5400000">
            <a:off x="1933288" y="2837846"/>
            <a:ext cx="286134" cy="2079670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Cerrar llave 45">
            <a:extLst>
              <a:ext uri="{FF2B5EF4-FFF2-40B4-BE49-F238E27FC236}">
                <a16:creationId xmlns:a16="http://schemas.microsoft.com/office/drawing/2014/main" xmlns="" id="{966E7935-B7D7-47FE-BF5C-35BF15B7B576}"/>
              </a:ext>
            </a:extLst>
          </p:cNvPr>
          <p:cNvSpPr/>
          <p:nvPr/>
        </p:nvSpPr>
        <p:spPr>
          <a:xfrm rot="5400000">
            <a:off x="1938101" y="1252702"/>
            <a:ext cx="286134" cy="2079670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Cerrar llave 50">
            <a:extLst>
              <a:ext uri="{FF2B5EF4-FFF2-40B4-BE49-F238E27FC236}">
                <a16:creationId xmlns:a16="http://schemas.microsoft.com/office/drawing/2014/main" xmlns="" id="{7789D9A8-C64A-4A6C-8D6C-03FC995C80D2}"/>
              </a:ext>
            </a:extLst>
          </p:cNvPr>
          <p:cNvSpPr/>
          <p:nvPr/>
        </p:nvSpPr>
        <p:spPr>
          <a:xfrm rot="5400000">
            <a:off x="5573581" y="3420121"/>
            <a:ext cx="409557" cy="2684731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Cerrar llave 51">
            <a:extLst>
              <a:ext uri="{FF2B5EF4-FFF2-40B4-BE49-F238E27FC236}">
                <a16:creationId xmlns:a16="http://schemas.microsoft.com/office/drawing/2014/main" xmlns="" id="{9C4AFC2C-89F9-4C67-98AC-64C703948722}"/>
              </a:ext>
            </a:extLst>
          </p:cNvPr>
          <p:cNvSpPr/>
          <p:nvPr/>
        </p:nvSpPr>
        <p:spPr>
          <a:xfrm rot="5400000">
            <a:off x="9262551" y="3724329"/>
            <a:ext cx="247409" cy="2217278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Cerrar llave 52">
            <a:extLst>
              <a:ext uri="{FF2B5EF4-FFF2-40B4-BE49-F238E27FC236}">
                <a16:creationId xmlns:a16="http://schemas.microsoft.com/office/drawing/2014/main" xmlns="" id="{495CF935-DAAA-4EBE-8047-E5636A2B406A}"/>
              </a:ext>
            </a:extLst>
          </p:cNvPr>
          <p:cNvSpPr/>
          <p:nvPr/>
        </p:nvSpPr>
        <p:spPr>
          <a:xfrm rot="5400000">
            <a:off x="9180316" y="2185192"/>
            <a:ext cx="193530" cy="2153189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F0D224B6-C9F8-46A8-AEA0-59FB2ECBCD05}"/>
              </a:ext>
            </a:extLst>
          </p:cNvPr>
          <p:cNvSpPr txBox="1"/>
          <p:nvPr/>
        </p:nvSpPr>
        <p:spPr>
          <a:xfrm>
            <a:off x="4489606" y="3420583"/>
            <a:ext cx="2993547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DIRCRI/OFICRI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DIVINCRI/DEPINCRI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DIVPJR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DIVSEPEN</a:t>
            </a:r>
            <a:endParaRPr lang="es-P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Cerrar llave 55">
            <a:extLst>
              <a:ext uri="{FF2B5EF4-FFF2-40B4-BE49-F238E27FC236}">
                <a16:creationId xmlns:a16="http://schemas.microsoft.com/office/drawing/2014/main" xmlns="" id="{36F206C4-6D35-402A-A2AB-32FA8ECDE47A}"/>
              </a:ext>
            </a:extLst>
          </p:cNvPr>
          <p:cNvSpPr/>
          <p:nvPr/>
        </p:nvSpPr>
        <p:spPr>
          <a:xfrm rot="10800000">
            <a:off x="7496482" y="3574542"/>
            <a:ext cx="443473" cy="812481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xmlns="" id="{2B17F7BA-FA6D-45A2-B731-2E9D95D9DAA3}"/>
              </a:ext>
            </a:extLst>
          </p:cNvPr>
          <p:cNvGrpSpPr/>
          <p:nvPr/>
        </p:nvGrpSpPr>
        <p:grpSpPr>
          <a:xfrm rot="7135505" flipH="1">
            <a:off x="2550785" y="1933024"/>
            <a:ext cx="2062601" cy="2140427"/>
            <a:chOff x="5009148" y="1661430"/>
            <a:chExt cx="2749459" cy="3741589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xmlns="" id="{F9E02B5C-AFE2-46E2-9CEC-C5678913F7AA}"/>
                </a:ext>
              </a:extLst>
            </p:cNvPr>
            <p:cNvSpPr/>
            <p:nvPr/>
          </p:nvSpPr>
          <p:spPr>
            <a:xfrm>
              <a:off x="5009148" y="1661430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3400" kern="1200" dirty="0"/>
            </a:p>
          </p:txBody>
        </p:sp>
        <p:sp>
          <p:nvSpPr>
            <p:cNvPr id="80" name="Flecha: circular 79">
              <a:extLst>
                <a:ext uri="{FF2B5EF4-FFF2-40B4-BE49-F238E27FC236}">
                  <a16:creationId xmlns:a16="http://schemas.microsoft.com/office/drawing/2014/main" xmlns="" id="{F39BEEB9-ED95-43F4-814D-9FD99C99A099}"/>
                </a:ext>
              </a:extLst>
            </p:cNvPr>
            <p:cNvSpPr/>
            <p:nvPr/>
          </p:nvSpPr>
          <p:spPr>
            <a:xfrm>
              <a:off x="5150458" y="1668986"/>
              <a:ext cx="2608149" cy="2608545"/>
            </a:xfrm>
            <a:prstGeom prst="circularArrow">
              <a:avLst>
                <a:gd name="adj1" fmla="val 15718"/>
                <a:gd name="adj2" fmla="val 1798961"/>
                <a:gd name="adj3" fmla="val 3215203"/>
                <a:gd name="adj4" fmla="val 21557749"/>
                <a:gd name="adj5" fmla="val 19407"/>
              </a:avLst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dirty="0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xmlns="" id="{17601A8E-6B3F-4ECD-ACDA-3D5D05440074}"/>
                </a:ext>
              </a:extLst>
            </p:cNvPr>
            <p:cNvSpPr/>
            <p:nvPr/>
          </p:nvSpPr>
          <p:spPr>
            <a:xfrm>
              <a:off x="5730614" y="3168903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3400" kern="1200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xmlns="" id="{A3612F98-7C9D-454C-9D30-1E35A79BD90E}"/>
                </a:ext>
              </a:extLst>
            </p:cNvPr>
            <p:cNvSpPr/>
            <p:nvPr/>
          </p:nvSpPr>
          <p:spPr>
            <a:xfrm>
              <a:off x="5009148" y="4678544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3400" kern="1200" dirty="0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xmlns="" id="{A1EA2504-FB76-4FF1-9D7F-3FB06CC612F9}"/>
              </a:ext>
            </a:extLst>
          </p:cNvPr>
          <p:cNvGrpSpPr/>
          <p:nvPr/>
        </p:nvGrpSpPr>
        <p:grpSpPr>
          <a:xfrm rot="14036380" flipH="1" flipV="1">
            <a:off x="2628114" y="1937722"/>
            <a:ext cx="1975886" cy="2208483"/>
            <a:chOff x="5009148" y="1661430"/>
            <a:chExt cx="2749459" cy="3741589"/>
          </a:xfrm>
        </p:grpSpPr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xmlns="" id="{0506762D-75B0-44B2-A926-18E2485BD838}"/>
                </a:ext>
              </a:extLst>
            </p:cNvPr>
            <p:cNvSpPr/>
            <p:nvPr/>
          </p:nvSpPr>
          <p:spPr>
            <a:xfrm rot="392584">
              <a:off x="5009148" y="1661430"/>
              <a:ext cx="1449298" cy="724474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3400" kern="1200" dirty="0"/>
            </a:p>
          </p:txBody>
        </p:sp>
        <p:sp>
          <p:nvSpPr>
            <p:cNvPr id="86" name="Flecha: circular 85">
              <a:extLst>
                <a:ext uri="{FF2B5EF4-FFF2-40B4-BE49-F238E27FC236}">
                  <a16:creationId xmlns:a16="http://schemas.microsoft.com/office/drawing/2014/main" xmlns="" id="{71B8DCEA-2E4D-4AF1-9E2A-A8CC29F617D9}"/>
                </a:ext>
              </a:extLst>
            </p:cNvPr>
            <p:cNvSpPr/>
            <p:nvPr/>
          </p:nvSpPr>
          <p:spPr>
            <a:xfrm>
              <a:off x="5150458" y="1668986"/>
              <a:ext cx="2608149" cy="2608545"/>
            </a:xfrm>
            <a:prstGeom prst="circularArrow">
              <a:avLst>
                <a:gd name="adj1" fmla="val 15718"/>
                <a:gd name="adj2" fmla="val 1798961"/>
                <a:gd name="adj3" fmla="val 3215203"/>
                <a:gd name="adj4" fmla="val 21557749"/>
                <a:gd name="adj5" fmla="val 1940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dirty="0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xmlns="" id="{E11B806B-C00F-4CFA-B956-900D3E9F9B01}"/>
                </a:ext>
              </a:extLst>
            </p:cNvPr>
            <p:cNvSpPr/>
            <p:nvPr/>
          </p:nvSpPr>
          <p:spPr>
            <a:xfrm>
              <a:off x="5730614" y="3168903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3400" kern="1200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xmlns="" id="{B85B53EC-02D9-4718-B577-6252F442A304}"/>
                </a:ext>
              </a:extLst>
            </p:cNvPr>
            <p:cNvSpPr/>
            <p:nvPr/>
          </p:nvSpPr>
          <p:spPr>
            <a:xfrm>
              <a:off x="5009148" y="4678544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707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401" y="888762"/>
            <a:ext cx="104278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CARACTERISTICAS DE UNA UNIDAD DE </a:t>
            </a:r>
            <a:r>
              <a:rPr lang="es-ES" sz="2800" b="1" dirty="0" smtClean="0">
                <a:solidFill>
                  <a:srgbClr val="C00000"/>
                </a:solidFill>
              </a:rPr>
              <a:t>FLAGRANCIA DELICTIVA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1" y="1614732"/>
            <a:ext cx="10427854" cy="3447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sz="2000" b="1" dirty="0">
                <a:solidFill>
                  <a:srgbClr val="0070C0"/>
                </a:solidFill>
              </a:rPr>
              <a:t>PRESENCIA DE TODOS LOS OPERADORES INVOLUCRADOS EN UN MISMO EDIFICIO.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PE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0070C0"/>
                </a:solidFill>
              </a:rPr>
              <a:t>EVITAR TRASLADOS INNECESARIOS DE LOS DETENIDOS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PE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0070C0"/>
                </a:solidFill>
              </a:rPr>
              <a:t>FUNCIONAMIENTO DURANTE LAS 24 HORAS, INCLUIDOS FINES DE SEMANA Y FERIADOS</a:t>
            </a:r>
          </a:p>
          <a:p>
            <a:endParaRPr lang="es-PE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0070C0"/>
                </a:solidFill>
              </a:rPr>
              <a:t>FORTALECIMIENTO DE MEDICINA LEGAL Y </a:t>
            </a:r>
            <a:r>
              <a:rPr lang="es-ES" sz="2000" b="1" dirty="0">
                <a:solidFill>
                  <a:srgbClr val="C00000"/>
                </a:solidFill>
              </a:rPr>
              <a:t>LABORATORIO DE CRIMINALÍSTICA</a:t>
            </a:r>
            <a:r>
              <a:rPr lang="es-ES" sz="2000" b="1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PE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0070C0"/>
                </a:solidFill>
              </a:rPr>
              <a:t>DESARROLLO DE MECANISMOS DE COORDINACIÓN INTERINSTITUCIONAL.</a:t>
            </a:r>
            <a:endParaRPr lang="es-PE" sz="2000" b="1" dirty="0">
              <a:solidFill>
                <a:srgbClr val="0070C0"/>
              </a:solidFill>
            </a:endParaRPr>
          </a:p>
          <a:p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914401" y="5488517"/>
            <a:ext cx="1042785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SEGÚN ACTA DE LA SESION DE FECHA 21/ENE/2022, ACUERDOS ADOPTADOS POR LA COMISIÓN ESPECIAL DE IMPLEMENTACIÓN DEL CPP; TIENE FUERZA VINCULANTE SEGÚN EL </a:t>
            </a:r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</a:rPr>
              <a:t>D.S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. Nº 003-2014-JUS  Nuevo Reglamento de la Comisión Especial de Implementación del CPP</a:t>
            </a:r>
            <a:r>
              <a:rPr lang="es-PE" b="1" dirty="0"/>
              <a:t> </a:t>
            </a:r>
            <a:r>
              <a:rPr lang="es-PE" sz="1600" b="1" dirty="0"/>
              <a:t>(Art 8 sus acuerdos son de obligatorio cumplimiento para instituciones que la integran).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9356" cy="50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LA CASUISTICA EN LA GETIÓN DE INVERSIONES</a:t>
            </a:r>
            <a:endParaRPr lang="es-P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339273"/>
            <a:ext cx="10369357" cy="519083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es-ES" sz="2800" b="1" dirty="0" smtClean="0">
                <a:solidFill>
                  <a:schemeClr val="accent5"/>
                </a:solidFill>
              </a:rPr>
              <a:t>LA POSIBILIDAD DE GESTIONAR UNA IOARR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APROBACIÓN DEL IOARR “Adquisición de Equipos de” con CUI N°  por el importe de S/ (   )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REGISTRO DEL documento equivalente actualizando el costo de inversión de la IOARR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OBJETIVO DEL IOARR: OPTIMIZAR LA UNIDAD DE PRODUCCIÓN, EN TERMINOS DE ESTANDARES DE CALIDAD.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INICIA EL TRAMITE LA UEI de la respectiva UNIDAD EJECUTORA: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Solicitando incorporación como inversión no prevista en el PMI 2025-2027 del MININTER del IOARR denominado “Adquisición de equipo de laboratorio en la Oficina de Criminalística del distrito de , provincia de    , departamento de  XXX” con CUI N° 2687027.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Un informe: </a:t>
            </a:r>
          </a:p>
          <a:p>
            <a:pPr marL="0" indent="0">
              <a:buNone/>
            </a:pPr>
            <a:r>
              <a:rPr lang="es-ES" sz="1900" b="1" dirty="0" smtClean="0">
                <a:solidFill>
                  <a:schemeClr val="accent5">
                    <a:lumMod val="75000"/>
                  </a:schemeClr>
                </a:solidFill>
              </a:rPr>
              <a:t>Directiva N° 001-2019-EF/63.01 Anexo N° 5 “Lineamientos para las Modificaciones de la Cartera de Inversiones del PMI”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INDICAR: QUE SE CUENTA CON UNA ASIGNACIÓN PRESUPUESTARIA EN LA FINALIDAD 0404080 </a:t>
            </a:r>
            <a:r>
              <a:rPr lang="es-ES" dirty="0" smtClean="0"/>
              <a:t>“</a:t>
            </a:r>
            <a:r>
              <a:rPr lang="es-ES" b="1" dirty="0"/>
              <a:t>Resolver con celeridad casos en flagrancia en distritos con alta incidencia</a:t>
            </a:r>
            <a:r>
              <a:rPr lang="es-ES" b="1" dirty="0" smtClean="0"/>
              <a:t>” por el importe de s/ (   ).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SEÑALAR la Resolución administrativa N°, dispuso la creación de la Unidad Modelo de Flagrancia de Tipo I, en el distrito judicial de:   que entró en funcionamiento: FECHA. </a:t>
            </a:r>
          </a:p>
        </p:txBody>
      </p:sp>
    </p:spTree>
    <p:extLst>
      <p:ext uri="{BB962C8B-B14F-4D97-AF65-F5344CB8AC3E}">
        <p14:creationId xmlns:p14="http://schemas.microsoft.com/office/powerpoint/2010/main" val="238441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6194" t="21571" r="14460" b="40524"/>
          <a:stretch/>
        </p:blipFill>
        <p:spPr bwMode="auto">
          <a:xfrm>
            <a:off x="1043708" y="627952"/>
            <a:ext cx="9938327" cy="314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/>
          <a:srcRect l="36358" t="45182" r="14930" b="13120"/>
          <a:stretch/>
        </p:blipFill>
        <p:spPr bwMode="auto">
          <a:xfrm>
            <a:off x="1043709" y="3768435"/>
            <a:ext cx="9938326" cy="2872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173017" y="258620"/>
            <a:ext cx="98090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accent5"/>
                </a:solidFill>
              </a:rPr>
              <a:t>EL CASO DE LA U.E. CHICLAYO:  MODIFICACIÓN DE LA ESTRUCTURA PROGRAMATICA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74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1900</TotalTime>
  <Words>1229</Words>
  <Application>Microsoft Office PowerPoint</Application>
  <PresentationFormat>Panorámica</PresentationFormat>
  <Paragraphs>231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Trebuchet MS</vt:lpstr>
      <vt:lpstr>Wingdings</vt:lpstr>
      <vt:lpstr>Wingdings 3</vt:lpstr>
      <vt:lpstr>Faceta</vt:lpstr>
      <vt:lpstr>PAUTAS TECNICAS PARA LA EJECUCIÓN PRESUPUESTAL DE LOS RECURSOS DESTINADOS PARA LA  Finalidad: 0404080 “Resolver con celeridad casos en flagrancia en distritos con alta incidencia” </vt:lpstr>
      <vt:lpstr>Presentación de PowerPoint</vt:lpstr>
      <vt:lpstr>Presentación de PowerPoint</vt:lpstr>
      <vt:lpstr>PROCESO INMEDIATO SUPUESTOS DE APLICACION (ART. 446 CPP)</vt:lpstr>
      <vt:lpstr>ALGUNAS PRECISIONES DESDE LA PERSPECTIVA DE INVERSIONES</vt:lpstr>
      <vt:lpstr>Presentación de PowerPoint</vt:lpstr>
      <vt:lpstr>Presentación de PowerPoint</vt:lpstr>
      <vt:lpstr>LA CASUISTICA EN LA GETIÓN DE INVERSIONES</vt:lpstr>
      <vt:lpstr>Presentación de PowerPoint</vt:lpstr>
      <vt:lpstr>OTROS GASTOS DE CAPITAL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UNIDAD DE FLAGRANCIA, UNIDAD PRODUCTORA Y FORTALECIMIENTO DE OFICRIS PNP</dc:title>
  <dc:creator>LEO LEONARDO</dc:creator>
  <cp:lastModifiedBy>DATA CENTER</cp:lastModifiedBy>
  <cp:revision>88</cp:revision>
  <cp:lastPrinted>2025-04-29T13:45:10Z</cp:lastPrinted>
  <dcterms:created xsi:type="dcterms:W3CDTF">2025-03-24T21:59:55Z</dcterms:created>
  <dcterms:modified xsi:type="dcterms:W3CDTF">2025-05-07T19:29:42Z</dcterms:modified>
</cp:coreProperties>
</file>