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handoutMasterIdLst>
    <p:handoutMasterId r:id="rId13"/>
  </p:handoutMasterIdLst>
  <p:sldIdLst>
    <p:sldId id="256" r:id="rId3"/>
    <p:sldId id="268" r:id="rId4"/>
    <p:sldId id="283" r:id="rId5"/>
    <p:sldId id="334" r:id="rId6"/>
    <p:sldId id="364" r:id="rId7"/>
    <p:sldId id="363" r:id="rId8"/>
    <p:sldId id="360" r:id="rId9"/>
    <p:sldId id="361" r:id="rId10"/>
    <p:sldId id="362" r:id="rId11"/>
    <p:sldId id="339" r:id="rId12"/>
  </p:sldIdLst>
  <p:sldSz cx="12192000" cy="6858000"/>
  <p:notesSz cx="9926638" cy="679767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D09FA1E-DAD1-46EA-A7F6-1628B1816EAA}">
          <p14:sldIdLst>
            <p14:sldId id="256"/>
            <p14:sldId id="268"/>
            <p14:sldId id="283"/>
            <p14:sldId id="334"/>
            <p14:sldId id="364"/>
            <p14:sldId id="363"/>
            <p14:sldId id="360"/>
            <p14:sldId id="361"/>
            <p14:sldId id="362"/>
            <p14:sldId id="339"/>
          </p14:sldIdLst>
        </p14:section>
        <p14:section name="Sección sin título" id="{55C58A85-3771-49F4-854A-6FA93F0D4B4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01543" cy="341064"/>
          </a:xfrm>
          <a:prstGeom prst="rect">
            <a:avLst/>
          </a:prstGeom>
        </p:spPr>
        <p:txBody>
          <a:bodyPr vert="horz" lIns="93177" tIns="46589" rIns="93177" bIns="46589" rtlCol="0"/>
          <a:lstStyle>
            <a:lvl1pPr algn="l">
              <a:defRPr sz="1200"/>
            </a:lvl1pPr>
          </a:lstStyle>
          <a:p>
            <a:endParaRPr lang="es-PE"/>
          </a:p>
        </p:txBody>
      </p:sp>
      <p:sp>
        <p:nvSpPr>
          <p:cNvPr id="3" name="Marcador de fecha 2"/>
          <p:cNvSpPr>
            <a:spLocks noGrp="1"/>
          </p:cNvSpPr>
          <p:nvPr>
            <p:ph type="dt" sz="quarter" idx="1"/>
          </p:nvPr>
        </p:nvSpPr>
        <p:spPr>
          <a:xfrm>
            <a:off x="5622798" y="1"/>
            <a:ext cx="4301543" cy="341064"/>
          </a:xfrm>
          <a:prstGeom prst="rect">
            <a:avLst/>
          </a:prstGeom>
        </p:spPr>
        <p:txBody>
          <a:bodyPr vert="horz" lIns="93177" tIns="46589" rIns="93177" bIns="46589" rtlCol="0"/>
          <a:lstStyle>
            <a:lvl1pPr algn="r">
              <a:defRPr sz="1200"/>
            </a:lvl1pPr>
          </a:lstStyle>
          <a:p>
            <a:fld id="{92FCEB95-7AA1-45E7-B82A-493158399C3C}" type="datetimeFigureOut">
              <a:rPr lang="es-PE" smtClean="0"/>
              <a:t>10/10/2025</a:t>
            </a:fld>
            <a:endParaRPr lang="es-PE"/>
          </a:p>
        </p:txBody>
      </p:sp>
      <p:sp>
        <p:nvSpPr>
          <p:cNvPr id="4" name="Marcador de pie de página 3"/>
          <p:cNvSpPr>
            <a:spLocks noGrp="1"/>
          </p:cNvSpPr>
          <p:nvPr>
            <p:ph type="ftr" sz="quarter" idx="2"/>
          </p:nvPr>
        </p:nvSpPr>
        <p:spPr>
          <a:xfrm>
            <a:off x="0" y="6456612"/>
            <a:ext cx="4301543" cy="341063"/>
          </a:xfrm>
          <a:prstGeom prst="rect">
            <a:avLst/>
          </a:prstGeom>
        </p:spPr>
        <p:txBody>
          <a:bodyPr vert="horz" lIns="93177" tIns="46589" rIns="93177" bIns="46589"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5622798" y="6456612"/>
            <a:ext cx="4301543" cy="341063"/>
          </a:xfrm>
          <a:prstGeom prst="rect">
            <a:avLst/>
          </a:prstGeom>
        </p:spPr>
        <p:txBody>
          <a:bodyPr vert="horz" lIns="93177" tIns="46589" rIns="93177" bIns="46589" rtlCol="0" anchor="b"/>
          <a:lstStyle>
            <a:lvl1pPr algn="r">
              <a:defRPr sz="1200"/>
            </a:lvl1pPr>
          </a:lstStyle>
          <a:p>
            <a:fld id="{42306273-A2D9-4C52-BA18-B9D4083CC954}" type="slidenum">
              <a:rPr lang="es-PE" smtClean="0"/>
              <a:t>‹Nº›</a:t>
            </a:fld>
            <a:endParaRPr lang="es-PE"/>
          </a:p>
        </p:txBody>
      </p:sp>
    </p:spTree>
    <p:extLst>
      <p:ext uri="{BB962C8B-B14F-4D97-AF65-F5344CB8AC3E}">
        <p14:creationId xmlns:p14="http://schemas.microsoft.com/office/powerpoint/2010/main" val="2216637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hasCustomPrompt="1"/>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C06A201B-BFDE-4314-9CA3-E9D309F30062}" type="datetimeFigureOut">
              <a:rPr lang="es-PE" smtClean="0"/>
              <a:t>10/10/2025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hasCustomPrompt="1"/>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hasCustomPrompt="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hasCustomPrompt="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hasCustomPrompt="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78551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256310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292226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1067101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8" name="Footer Placeholder 7"/>
          <p:cNvSpPr>
            <a:spLocks noGrp="1"/>
          </p:cNvSpPr>
          <p:nvPr>
            <p:ph type="ftr" sz="quarter" idx="11"/>
          </p:nvPr>
        </p:nvSpPr>
        <p:spPr/>
        <p:txBody>
          <a:bodyPr/>
          <a:lstStyle/>
          <a:p>
            <a:endParaRPr lang="es-PE">
              <a:solidFill>
                <a:prstClr val="black">
                  <a:tint val="75000"/>
                </a:prstClr>
              </a:solidFill>
            </a:endParaRPr>
          </a:p>
        </p:txBody>
      </p:sp>
      <p:sp>
        <p:nvSpPr>
          <p:cNvPr id="9" name="Slide Number Placeholder 8"/>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4141879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4" name="Footer Placeholder 3"/>
          <p:cNvSpPr>
            <a:spLocks noGrp="1"/>
          </p:cNvSpPr>
          <p:nvPr>
            <p:ph type="ftr" sz="quarter" idx="11"/>
          </p:nvPr>
        </p:nvSpPr>
        <p:spPr/>
        <p:txBody>
          <a:bodyPr/>
          <a:lstStyle/>
          <a:p>
            <a:endParaRPr lang="es-PE">
              <a:solidFill>
                <a:prstClr val="black">
                  <a:tint val="75000"/>
                </a:prstClr>
              </a:solidFill>
            </a:endParaRPr>
          </a:p>
        </p:txBody>
      </p:sp>
      <p:sp>
        <p:nvSpPr>
          <p:cNvPr id="5" name="Slide Number Placeholder 4"/>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118528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3" name="Footer Placeholder 2"/>
          <p:cNvSpPr>
            <a:spLocks noGrp="1"/>
          </p:cNvSpPr>
          <p:nvPr>
            <p:ph type="ftr" sz="quarter" idx="11"/>
          </p:nvPr>
        </p:nvSpPr>
        <p:spPr/>
        <p:txBody>
          <a:bodyPr/>
          <a:lstStyle/>
          <a:p>
            <a:endParaRPr lang="es-PE">
              <a:solidFill>
                <a:prstClr val="black">
                  <a:tint val="75000"/>
                </a:prstClr>
              </a:solidFill>
            </a:endParaRPr>
          </a:p>
        </p:txBody>
      </p:sp>
      <p:sp>
        <p:nvSpPr>
          <p:cNvPr id="4" name="Slide Number Placeholder 3"/>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413131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3789219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2742157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3480256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643276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135212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6A201B-BFDE-4314-9CA3-E9D309F30062}" type="datetimeFigureOut">
              <a:rPr lang="es-PE" smtClean="0"/>
              <a:t>10/10/2025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13069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2336619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3368698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382183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06A201B-BFDE-4314-9CA3-E9D309F30062}" type="datetimeFigureOut">
              <a:rPr lang="es-PE" smtClean="0"/>
              <a:t>10/10/2025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6A201B-BFDE-4314-9CA3-E9D309F30062}" type="datetimeFigureOut">
              <a:rPr lang="es-PE" smtClean="0"/>
              <a:t>10/10/2025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06A201B-BFDE-4314-9CA3-E9D309F30062}" type="datetimeFigureOut">
              <a:rPr lang="es-PE" smtClean="0"/>
              <a:t>10/10/2025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A201B-BFDE-4314-9CA3-E9D309F30062}" type="datetimeFigureOut">
              <a:rPr lang="es-PE" smtClean="0"/>
              <a:t>10/10/2025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06A201B-BFDE-4314-9CA3-E9D309F30062}" type="datetimeFigureOut">
              <a:rPr lang="es-PE" smtClean="0"/>
              <a:t>10/10/2025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06A201B-BFDE-4314-9CA3-E9D309F30062}" type="datetimeFigureOut">
              <a:rPr lang="es-PE" smtClean="0"/>
              <a:t>10/10/2025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B75D24B-A2C2-4439-8595-B75C6AFB4475}"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06A201B-BFDE-4314-9CA3-E9D309F30062}" type="datetimeFigureOut">
              <a:rPr lang="es-PE" smtClean="0"/>
              <a:t>10/10/2025</a:t>
            </a:fld>
            <a:endParaRPr lang="es-P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P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B75D24B-A2C2-4439-8595-B75C6AFB4475}" type="slidenum">
              <a:rPr lang="es-PE" smtClean="0"/>
              <a:t>‹Nº›</a:t>
            </a:fld>
            <a:endParaRPr lang="es-P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5284D0-BDE0-4735-88B1-3C4D2F49F077}" type="datetimeFigureOut">
              <a:rPr lang="es-PE" smtClean="0">
                <a:solidFill>
                  <a:prstClr val="black">
                    <a:tint val="75000"/>
                  </a:prstClr>
                </a:solidFill>
              </a:rPr>
              <a:pPr/>
              <a:t>10/10/2025</a:t>
            </a:fld>
            <a:endParaRPr lang="es-PE">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394402-1541-42BA-B205-9F5094C27F7E}" type="slidenum">
              <a:rPr lang="es-PE" smtClean="0">
                <a:solidFill>
                  <a:srgbClr val="90C226"/>
                </a:solidFill>
              </a:rPr>
              <a:pPr/>
              <a:t>‹Nº›</a:t>
            </a:fld>
            <a:endParaRPr lang="es-PE">
              <a:solidFill>
                <a:srgbClr val="90C226"/>
              </a:solidFill>
            </a:endParaRPr>
          </a:p>
        </p:txBody>
      </p:sp>
    </p:spTree>
    <p:extLst>
      <p:ext uri="{BB962C8B-B14F-4D97-AF65-F5344CB8AC3E}">
        <p14:creationId xmlns:p14="http://schemas.microsoft.com/office/powerpoint/2010/main" val="34081755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82318" y="2665046"/>
            <a:ext cx="9144001" cy="3868616"/>
          </a:xfrm>
          <a:solidFill>
            <a:schemeClr val="tx2">
              <a:lumMod val="20000"/>
              <a:lumOff val="80000"/>
            </a:schemeClr>
          </a:solidFill>
        </p:spPr>
        <p:txBody>
          <a:bodyPr>
            <a:normAutofit fontScale="90000"/>
          </a:bodyPr>
          <a:lstStyle/>
          <a:p>
            <a:pPr algn="ctr"/>
            <a:r>
              <a:rPr lang="es-PE" sz="2200" b="1" dirty="0">
                <a:solidFill>
                  <a:schemeClr val="bg1"/>
                </a:solidFill>
                <a:latin typeface="Arial" panose="020B0604020202020204" pitchFamily="34" charset="0"/>
                <a:cs typeface="Arial" panose="020B0604020202020204" pitchFamily="34" charset="0"/>
              </a:rPr>
              <a:t>AVANCE DE LA IMPLEMENTACIÓN DEL sistema de control interno </a:t>
            </a:r>
            <a:br>
              <a:rPr lang="es-PE" sz="2200" b="1" dirty="0">
                <a:solidFill>
                  <a:schemeClr val="bg1"/>
                </a:solidFill>
                <a:latin typeface="Arial" panose="020B0604020202020204" pitchFamily="34" charset="0"/>
                <a:cs typeface="Arial" panose="020B0604020202020204" pitchFamily="34" charset="0"/>
              </a:rPr>
            </a:br>
            <a:r>
              <a:rPr lang="es-PE" sz="2200" b="1" dirty="0">
                <a:solidFill>
                  <a:schemeClr val="bg1"/>
                </a:solidFill>
                <a:latin typeface="Arial" panose="020B0604020202020204" pitchFamily="34" charset="0"/>
                <a:cs typeface="Arial" panose="020B0604020202020204" pitchFamily="34" charset="0"/>
              </a:rPr>
              <a:t>en las unidades orgánicas </a:t>
            </a:r>
            <a:br>
              <a:rPr lang="es-PE" sz="2200" b="1" dirty="0">
                <a:solidFill>
                  <a:schemeClr val="bg1"/>
                </a:solidFill>
                <a:latin typeface="Arial" panose="020B0604020202020204" pitchFamily="34" charset="0"/>
                <a:cs typeface="Arial" panose="020B0604020202020204" pitchFamily="34" charset="0"/>
              </a:rPr>
            </a:br>
            <a:r>
              <a:rPr lang="es-PE" sz="2200" b="1" dirty="0">
                <a:solidFill>
                  <a:schemeClr val="bg1"/>
                </a:solidFill>
                <a:latin typeface="Arial" panose="020B0604020202020204" pitchFamily="34" charset="0"/>
                <a:cs typeface="Arial" panose="020B0604020202020204" pitchFamily="34" charset="0"/>
              </a:rPr>
              <a:t>de la </a:t>
            </a:r>
            <a:r>
              <a:rPr lang="es-PE" sz="2200" b="1" dirty="0" err="1">
                <a:solidFill>
                  <a:schemeClr val="bg1"/>
                </a:solidFill>
                <a:latin typeface="Arial" panose="020B0604020202020204" pitchFamily="34" charset="0"/>
                <a:cs typeface="Arial" panose="020B0604020202020204" pitchFamily="34" charset="0"/>
              </a:rPr>
              <a:t>ue</a:t>
            </a:r>
            <a:r>
              <a:rPr lang="es-PE" sz="2200" b="1" dirty="0">
                <a:solidFill>
                  <a:schemeClr val="bg1"/>
                </a:solidFill>
                <a:latin typeface="Arial" panose="020B0604020202020204" pitchFamily="34" charset="0"/>
                <a:cs typeface="Arial" panose="020B0604020202020204" pitchFamily="34" charset="0"/>
              </a:rPr>
              <a:t> 009 </a:t>
            </a:r>
            <a:r>
              <a:rPr lang="es-PE" sz="2200" b="1" dirty="0" err="1">
                <a:solidFill>
                  <a:schemeClr val="bg1"/>
                </a:solidFill>
                <a:latin typeface="Arial" panose="020B0604020202020204" pitchFamily="34" charset="0"/>
                <a:cs typeface="Arial" panose="020B0604020202020204" pitchFamily="34" charset="0"/>
              </a:rPr>
              <a:t>vii</a:t>
            </a:r>
            <a:r>
              <a:rPr lang="es-PE" sz="2200" b="1" dirty="0">
                <a:solidFill>
                  <a:schemeClr val="bg1"/>
                </a:solidFill>
                <a:latin typeface="Arial" panose="020B0604020202020204" pitchFamily="34" charset="0"/>
                <a:cs typeface="Arial" panose="020B0604020202020204" pitchFamily="34" charset="0"/>
              </a:rPr>
              <a:t> </a:t>
            </a:r>
            <a:r>
              <a:rPr lang="es-PE" sz="2200" b="1" dirty="0" err="1">
                <a:solidFill>
                  <a:schemeClr val="bg1"/>
                </a:solidFill>
                <a:latin typeface="Arial" panose="020B0604020202020204" pitchFamily="34" charset="0"/>
                <a:cs typeface="Arial" panose="020B0604020202020204" pitchFamily="34" charset="0"/>
              </a:rPr>
              <a:t>dirtepol</a:t>
            </a:r>
            <a:r>
              <a:rPr lang="es-PE" sz="2200" b="1" dirty="0">
                <a:solidFill>
                  <a:schemeClr val="bg1"/>
                </a:solidFill>
                <a:latin typeface="Arial" panose="020B0604020202020204" pitchFamily="34" charset="0"/>
                <a:cs typeface="Arial" panose="020B0604020202020204" pitchFamily="34" charset="0"/>
              </a:rPr>
              <a:t> lima </a:t>
            </a:r>
            <a:br>
              <a:rPr lang="es-PE" sz="2200" b="1" dirty="0">
                <a:solidFill>
                  <a:schemeClr val="bg1"/>
                </a:solidFill>
                <a:latin typeface="Arial" panose="020B0604020202020204" pitchFamily="34" charset="0"/>
                <a:cs typeface="Arial" panose="020B0604020202020204" pitchFamily="34" charset="0"/>
              </a:rPr>
            </a:br>
            <a:r>
              <a:rPr lang="es-PE" sz="2200" b="1" dirty="0">
                <a:solidFill>
                  <a:schemeClr val="bg1"/>
                </a:solidFill>
                <a:latin typeface="Arial" panose="020B0604020202020204" pitchFamily="34" charset="0"/>
                <a:cs typeface="Arial" panose="020B0604020202020204" pitchFamily="34" charset="0"/>
              </a:rPr>
              <a:t>AL TERCER TRIMESTRE DEL año 2025</a:t>
            </a:r>
            <a:br>
              <a:rPr lang="es-PE" sz="3100" b="1" dirty="0">
                <a:solidFill>
                  <a:schemeClr val="bg1"/>
                </a:solidFill>
                <a:latin typeface="Arial" panose="020B0604020202020204" pitchFamily="34" charset="0"/>
                <a:cs typeface="Arial" panose="020B0604020202020204" pitchFamily="34" charset="0"/>
              </a:rPr>
            </a:br>
            <a:br>
              <a:rPr lang="es-PE" sz="3600" b="1" dirty="0">
                <a:solidFill>
                  <a:schemeClr val="bg1"/>
                </a:solidFill>
                <a:latin typeface="Arial" panose="020B0604020202020204" pitchFamily="34" charset="0"/>
                <a:cs typeface="Arial" panose="020B0604020202020204" pitchFamily="34" charset="0"/>
              </a:rPr>
            </a:br>
            <a:r>
              <a:rPr lang="es-PE" sz="3600" b="1" dirty="0">
                <a:solidFill>
                  <a:schemeClr val="bg1"/>
                </a:solidFill>
                <a:latin typeface="Arial" panose="020B0604020202020204" pitchFamily="34" charset="0"/>
                <a:cs typeface="Arial" panose="020B0604020202020204" pitchFamily="34" charset="0"/>
              </a:rPr>
              <a:t>(ETO ISCI)</a:t>
            </a:r>
            <a:br>
              <a:rPr lang="es-PE" sz="2700" b="1" dirty="0">
                <a:solidFill>
                  <a:schemeClr val="bg1"/>
                </a:solidFill>
                <a:latin typeface="Arial" panose="020B0604020202020204" pitchFamily="34" charset="0"/>
                <a:cs typeface="Arial" panose="020B0604020202020204" pitchFamily="34" charset="0"/>
              </a:rPr>
            </a:br>
            <a:r>
              <a:rPr lang="es-PE" sz="2700" b="1" dirty="0">
                <a:solidFill>
                  <a:schemeClr val="bg1"/>
                </a:solidFill>
                <a:latin typeface="Arial" panose="020B0604020202020204" pitchFamily="34" charset="0"/>
                <a:cs typeface="Arial" panose="020B0604020202020204" pitchFamily="34" charset="0"/>
              </a:rPr>
              <a:t>CRNL. PNP CÉSAR CALERO CISNEROS </a:t>
            </a:r>
            <a:br>
              <a:rPr lang="es-PE" sz="2700" b="1" dirty="0">
                <a:solidFill>
                  <a:schemeClr val="bg1"/>
                </a:solidFill>
                <a:latin typeface="Arial" panose="020B0604020202020204" pitchFamily="34" charset="0"/>
                <a:cs typeface="Arial" panose="020B0604020202020204" pitchFamily="34" charset="0"/>
              </a:rPr>
            </a:br>
            <a:r>
              <a:rPr lang="es-PE" sz="1800" b="1" dirty="0">
                <a:solidFill>
                  <a:schemeClr val="bg1"/>
                </a:solidFill>
                <a:latin typeface="Arial" panose="020B0604020202020204" pitchFamily="34" charset="0"/>
                <a:cs typeface="Arial" panose="020B0604020202020204" pitchFamily="34" charset="0"/>
              </a:rPr>
              <a:t>FUNCIONARIO RESPONSABLE PARA LA IMPLEMENTACIÓN DEL SCI</a:t>
            </a:r>
            <a:br>
              <a:rPr lang="es-PE" sz="1800" b="1" dirty="0">
                <a:solidFill>
                  <a:schemeClr val="bg1"/>
                </a:solidFill>
                <a:latin typeface="Arial" panose="020B0604020202020204" pitchFamily="34" charset="0"/>
                <a:cs typeface="Arial" panose="020B0604020202020204" pitchFamily="34" charset="0"/>
              </a:rPr>
            </a:br>
            <a:br>
              <a:rPr lang="es-PE" sz="2000" b="1" dirty="0">
                <a:solidFill>
                  <a:schemeClr val="bg1"/>
                </a:solidFill>
                <a:latin typeface="Arial" panose="020B0604020202020204" pitchFamily="34" charset="0"/>
                <a:cs typeface="Arial" panose="020B0604020202020204" pitchFamily="34" charset="0"/>
              </a:rPr>
            </a:br>
            <a:r>
              <a:rPr lang="es-PE" sz="2000" b="1" dirty="0">
                <a:solidFill>
                  <a:schemeClr val="bg1"/>
                </a:solidFill>
                <a:latin typeface="Arial" panose="020B0604020202020204" pitchFamily="34" charset="0"/>
                <a:cs typeface="Arial" panose="020B0604020202020204" pitchFamily="34" charset="0"/>
              </a:rPr>
              <a:t>(ETISCI)</a:t>
            </a:r>
            <a:br>
              <a:rPr lang="es-PE" sz="2700" b="1" dirty="0">
                <a:solidFill>
                  <a:schemeClr val="bg1"/>
                </a:solidFill>
                <a:latin typeface="Arial" panose="020B0604020202020204" pitchFamily="34" charset="0"/>
                <a:cs typeface="Arial" panose="020B0604020202020204" pitchFamily="34" charset="0"/>
              </a:rPr>
            </a:br>
            <a:r>
              <a:rPr lang="es-PE" sz="2700" b="1" dirty="0">
                <a:solidFill>
                  <a:schemeClr val="bg1"/>
                </a:solidFill>
                <a:latin typeface="Arial" panose="020B0604020202020204" pitchFamily="34" charset="0"/>
                <a:cs typeface="Arial" panose="020B0604020202020204" pitchFamily="34" charset="0"/>
              </a:rPr>
              <a:t>CRNL S. PNP (R) JOSÉ E. ALBERCA RAMOS</a:t>
            </a:r>
            <a:br>
              <a:rPr lang="es-PE" sz="2700" b="1" dirty="0">
                <a:solidFill>
                  <a:schemeClr val="bg1"/>
                </a:solidFill>
                <a:latin typeface="Arial" panose="020B0604020202020204" pitchFamily="34" charset="0"/>
                <a:cs typeface="Arial" panose="020B0604020202020204" pitchFamily="34" charset="0"/>
              </a:rPr>
            </a:br>
            <a:r>
              <a:rPr lang="es-PE" sz="2700" b="1" dirty="0">
                <a:solidFill>
                  <a:schemeClr val="bg1"/>
                </a:solidFill>
                <a:latin typeface="Arial" panose="020B0604020202020204" pitchFamily="34" charset="0"/>
                <a:cs typeface="Arial" panose="020B0604020202020204" pitchFamily="34" charset="0"/>
              </a:rPr>
              <a:t>ST 1 PNP CECILIA ÑIQUEN ORTIZ</a:t>
            </a:r>
            <a:br>
              <a:rPr lang="es-PE" sz="2700" b="1" dirty="0">
                <a:solidFill>
                  <a:schemeClr val="bg1"/>
                </a:solidFill>
                <a:latin typeface="Arial" panose="020B0604020202020204" pitchFamily="34" charset="0"/>
                <a:cs typeface="Arial" panose="020B0604020202020204" pitchFamily="34" charset="0"/>
              </a:rPr>
            </a:br>
            <a:r>
              <a:rPr lang="es-PE" sz="2700" b="1" dirty="0">
                <a:solidFill>
                  <a:schemeClr val="bg1"/>
                </a:solidFill>
                <a:latin typeface="Arial" panose="020B0604020202020204" pitchFamily="34" charset="0"/>
                <a:cs typeface="Arial" panose="020B0604020202020204" pitchFamily="34" charset="0"/>
              </a:rPr>
              <a:t>ST 1 PNP JESÚS CATTER VILLANUEVA</a:t>
            </a:r>
            <a:br>
              <a:rPr lang="es-PE" sz="2700" b="1" dirty="0">
                <a:solidFill>
                  <a:schemeClr val="bg1"/>
                </a:solidFill>
                <a:latin typeface="Arial" panose="020B0604020202020204" pitchFamily="34" charset="0"/>
                <a:cs typeface="Arial" panose="020B0604020202020204" pitchFamily="34" charset="0"/>
              </a:rPr>
            </a:br>
            <a:br>
              <a:rPr lang="es-PE" sz="2700" b="1" dirty="0">
                <a:solidFill>
                  <a:schemeClr val="bg1"/>
                </a:solidFill>
                <a:latin typeface="Arial" panose="020B0604020202020204" pitchFamily="34" charset="0"/>
                <a:cs typeface="Arial" panose="020B0604020202020204" pitchFamily="34" charset="0"/>
              </a:rPr>
            </a:br>
            <a:br>
              <a:rPr lang="es-PE" sz="2000" b="1" dirty="0">
                <a:solidFill>
                  <a:schemeClr val="bg1"/>
                </a:solidFill>
                <a:latin typeface="Arial" panose="020B0604020202020204" pitchFamily="34" charset="0"/>
                <a:cs typeface="Arial" panose="020B0604020202020204" pitchFamily="34" charset="0"/>
              </a:rPr>
            </a:br>
            <a:br>
              <a:rPr lang="es-PE" sz="1600" b="1" dirty="0">
                <a:solidFill>
                  <a:schemeClr val="bg1"/>
                </a:solidFill>
                <a:latin typeface="Arial" panose="020B0604020202020204" pitchFamily="34" charset="0"/>
                <a:cs typeface="Arial" panose="020B0604020202020204" pitchFamily="34" charset="0"/>
              </a:rPr>
            </a:br>
            <a:endParaRPr lang="es-PE" sz="1600" b="1"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72840" y="120358"/>
            <a:ext cx="1469263" cy="1552134"/>
          </a:xfrm>
          <a:prstGeom prst="rect">
            <a:avLst/>
          </a:prstGeom>
        </p:spPr>
      </p:pic>
      <p:pic>
        <p:nvPicPr>
          <p:cNvPr id="4" name="Imagen 3"/>
          <p:cNvPicPr>
            <a:picLocks noChangeAspect="1"/>
          </p:cNvPicPr>
          <p:nvPr/>
        </p:nvPicPr>
        <p:blipFill>
          <a:blip r:embed="rId3"/>
          <a:stretch>
            <a:fillRect/>
          </a:stretch>
        </p:blipFill>
        <p:spPr>
          <a:xfrm>
            <a:off x="10726319" y="126455"/>
            <a:ext cx="1352626" cy="15460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150076"/>
            <a:ext cx="9950837" cy="3844324"/>
          </a:xfrm>
        </p:spPr>
        <p:txBody>
          <a:bodyPr/>
          <a:lstStyle/>
          <a:p>
            <a:pPr algn="ctr"/>
            <a:r>
              <a:rPr lang="es-ES" b="1" i="1" dirty="0">
                <a:solidFill>
                  <a:srgbClr val="002060"/>
                </a:solidFill>
              </a:rPr>
              <a:t>           MUCHAS GRACIAS </a:t>
            </a:r>
            <a:endParaRPr lang="es-PE" b="1" i="1" dirty="0">
              <a:solidFill>
                <a:srgbClr val="002060"/>
              </a:solidFill>
            </a:endParaRPr>
          </a:p>
        </p:txBody>
      </p:sp>
      <p:sp>
        <p:nvSpPr>
          <p:cNvPr id="3" name="Marcador de contenido 2"/>
          <p:cNvSpPr>
            <a:spLocks noGrp="1"/>
          </p:cNvSpPr>
          <p:nvPr>
            <p:ph idx="1"/>
          </p:nvPr>
        </p:nvSpPr>
        <p:spPr>
          <a:xfrm>
            <a:off x="684211" y="685801"/>
            <a:ext cx="10445107" cy="846438"/>
          </a:xfrm>
        </p:spPr>
        <p:txBody>
          <a:bodyPr>
            <a:normAutofit fontScale="47500" lnSpcReduction="20000"/>
          </a:bodyPr>
          <a:lstStyle/>
          <a:p>
            <a:pPr marL="0" indent="0" algn="ctr">
              <a:buNone/>
            </a:pPr>
            <a:r>
              <a:rPr lang="es-ES" sz="4200" b="1" dirty="0"/>
              <a:t>"Oirá el sabio, y aumentará el saber, y el entendido adquirirá consejo". </a:t>
            </a:r>
          </a:p>
          <a:p>
            <a:pPr algn="ctr"/>
            <a:endParaRPr lang="es-ES" dirty="0"/>
          </a:p>
          <a:p>
            <a:pPr marL="0" indent="0" algn="ctr">
              <a:buNone/>
            </a:pPr>
            <a:r>
              <a:rPr lang="es-ES" dirty="0"/>
              <a:t>(Proverbios: capítulo 1versículo 5)</a:t>
            </a:r>
            <a:endParaRPr lang="es-PE" dirty="0"/>
          </a:p>
        </p:txBody>
      </p:sp>
    </p:spTree>
    <p:extLst>
      <p:ext uri="{BB962C8B-B14F-4D97-AF65-F5344CB8AC3E}">
        <p14:creationId xmlns:p14="http://schemas.microsoft.com/office/powerpoint/2010/main" val="17919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811" y="185738"/>
            <a:ext cx="11096977" cy="1371600"/>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INTERNO </a:t>
            </a:r>
            <a:br>
              <a:rPr kumimoji="0" lang="es-ES" alt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s-ES" alt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ES" alt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Minimizar la probabilidad de errores, prácticas ineficientes o poco económicas, o fraude </a:t>
            </a:r>
            <a:r>
              <a:rPr lang="es-ES" altLang="es-ES" sz="2200" b="1" dirty="0">
                <a:solidFill>
                  <a:prstClr val="black"/>
                </a:solidFill>
                <a:latin typeface="Arial" panose="020B0604020202020204" pitchFamily="34" charset="0"/>
                <a:ea typeface="+mn-ea"/>
                <a:cs typeface="Arial" panose="020B0604020202020204" pitchFamily="34" charset="0"/>
              </a:rPr>
              <a:t>con la finalidad de </a:t>
            </a:r>
            <a:r>
              <a:rPr kumimoji="0" lang="es-ES" alt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una organización cumpla sus objetivos</a:t>
            </a:r>
            <a:r>
              <a:rPr kumimoji="0" lang="es-ES" alt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br>
              <a:rPr kumimoji="0" lang="es-ES" alt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s-PE" alt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Marcador de contenido 2"/>
          <p:cNvSpPr>
            <a:spLocks noGrp="1"/>
          </p:cNvSpPr>
          <p:nvPr>
            <p:ph idx="1"/>
          </p:nvPr>
        </p:nvSpPr>
        <p:spPr>
          <a:xfrm>
            <a:off x="661811" y="1557338"/>
            <a:ext cx="10515600" cy="4767263"/>
          </a:xfrm>
        </p:spPr>
        <p:txBody>
          <a:bodyPr>
            <a:normAutofit/>
          </a:bodyPr>
          <a:lstStyle/>
          <a:p>
            <a:pPr marL="0" indent="0">
              <a:buNone/>
            </a:pPr>
            <a:endParaRPr lang="es-PE" dirty="0"/>
          </a:p>
          <a:p>
            <a:pPr marL="0" indent="0">
              <a:buNone/>
            </a:pPr>
            <a:r>
              <a:rPr lang="es-PE" sz="2000" b="1" dirty="0"/>
              <a:t>COMPONENTES:</a:t>
            </a:r>
          </a:p>
        </p:txBody>
      </p:sp>
      <p:sp>
        <p:nvSpPr>
          <p:cNvPr id="5" name="4 Rectángulo redondeado"/>
          <p:cNvSpPr/>
          <p:nvPr/>
        </p:nvSpPr>
        <p:spPr>
          <a:xfrm>
            <a:off x="552450" y="2438400"/>
            <a:ext cx="1924050" cy="1447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Trebuchet MS"/>
                <a:ea typeface="+mn-ea"/>
                <a:cs typeface="+mn-cs"/>
              </a:rPr>
              <a:t>AMBIENTE DE CONTROL</a:t>
            </a:r>
            <a:endParaRPr kumimoji="0" lang="es-PE" sz="1800" b="1" i="0" u="none" strike="noStrike" kern="1200" cap="none" spc="0" normalizeH="0" baseline="0" noProof="0" dirty="0">
              <a:ln>
                <a:noFill/>
              </a:ln>
              <a:solidFill>
                <a:schemeClr val="tx1"/>
              </a:solidFill>
              <a:effectLst/>
              <a:uLnTx/>
              <a:uFillTx/>
              <a:latin typeface="Trebuchet MS"/>
              <a:ea typeface="+mn-ea"/>
              <a:cs typeface="+mn-cs"/>
            </a:endParaRPr>
          </a:p>
        </p:txBody>
      </p:sp>
      <p:sp>
        <p:nvSpPr>
          <p:cNvPr id="6" name="5 Rectángulo redondeado"/>
          <p:cNvSpPr/>
          <p:nvPr/>
        </p:nvSpPr>
        <p:spPr>
          <a:xfrm>
            <a:off x="2783417" y="2438400"/>
            <a:ext cx="1769533" cy="1447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Trebuchet MS"/>
                <a:ea typeface="+mn-ea"/>
                <a:cs typeface="+mn-cs"/>
              </a:rPr>
              <a:t>EVALUACIÓN DE RIESGOS</a:t>
            </a:r>
            <a:endParaRPr kumimoji="0" lang="es-PE" sz="1800" b="1" i="0" u="none" strike="noStrike" kern="1200" cap="none" spc="0" normalizeH="0" baseline="0" noProof="0" dirty="0">
              <a:ln>
                <a:noFill/>
              </a:ln>
              <a:solidFill>
                <a:schemeClr val="tx1"/>
              </a:solidFill>
              <a:effectLst/>
              <a:uLnTx/>
              <a:uFillTx/>
              <a:latin typeface="Trebuchet MS"/>
              <a:ea typeface="+mn-ea"/>
              <a:cs typeface="+mn-cs"/>
            </a:endParaRPr>
          </a:p>
        </p:txBody>
      </p:sp>
      <p:sp>
        <p:nvSpPr>
          <p:cNvPr id="7" name="6 Rectángulo redondeado"/>
          <p:cNvSpPr/>
          <p:nvPr/>
        </p:nvSpPr>
        <p:spPr>
          <a:xfrm>
            <a:off x="4798483" y="2438400"/>
            <a:ext cx="1771649" cy="1447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Trebuchet MS"/>
                <a:ea typeface="+mn-ea"/>
                <a:cs typeface="+mn-cs"/>
              </a:rPr>
              <a:t>ACTIVIDADES  DE CONTROL</a:t>
            </a:r>
            <a:endParaRPr kumimoji="0" lang="es-PE" sz="1800" b="1" i="0" u="none" strike="noStrike" kern="1200" cap="none" spc="0" normalizeH="0" baseline="0" noProof="0" dirty="0">
              <a:ln>
                <a:noFill/>
              </a:ln>
              <a:solidFill>
                <a:schemeClr val="tx1"/>
              </a:solidFill>
              <a:effectLst/>
              <a:uLnTx/>
              <a:uFillTx/>
              <a:latin typeface="Trebuchet MS"/>
              <a:ea typeface="+mn-ea"/>
              <a:cs typeface="+mn-cs"/>
            </a:endParaRPr>
          </a:p>
        </p:txBody>
      </p:sp>
      <p:sp>
        <p:nvSpPr>
          <p:cNvPr id="8" name="7 Rectángulo redondeado"/>
          <p:cNvSpPr/>
          <p:nvPr/>
        </p:nvSpPr>
        <p:spPr>
          <a:xfrm>
            <a:off x="6807199" y="2438400"/>
            <a:ext cx="2246489" cy="1371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Trebuchet MS"/>
                <a:ea typeface="+mn-ea"/>
                <a:cs typeface="+mn-cs"/>
              </a:rPr>
              <a:t>INFORMACIÓN Y COMUNICACIONES</a:t>
            </a:r>
            <a:endParaRPr kumimoji="0" lang="es-PE" sz="1800" b="1" i="0" u="none" strike="noStrike" kern="1200" cap="none" spc="0" normalizeH="0" baseline="0" noProof="0" dirty="0">
              <a:ln>
                <a:noFill/>
              </a:ln>
              <a:solidFill>
                <a:schemeClr val="tx1"/>
              </a:solidFill>
              <a:effectLst/>
              <a:uLnTx/>
              <a:uFillTx/>
              <a:latin typeface="Trebuchet MS"/>
              <a:ea typeface="+mn-ea"/>
              <a:cs typeface="+mn-cs"/>
            </a:endParaRPr>
          </a:p>
        </p:txBody>
      </p:sp>
      <p:sp>
        <p:nvSpPr>
          <p:cNvPr id="9" name="8 Rectángulo redondeado"/>
          <p:cNvSpPr/>
          <p:nvPr/>
        </p:nvSpPr>
        <p:spPr>
          <a:xfrm>
            <a:off x="9220200" y="2438400"/>
            <a:ext cx="1771650" cy="1371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tx1"/>
                </a:solidFill>
                <a:effectLst/>
                <a:uLnTx/>
                <a:uFillTx/>
                <a:latin typeface="Trebuchet MS"/>
                <a:ea typeface="+mn-ea"/>
                <a:cs typeface="+mn-cs"/>
              </a:rPr>
              <a:t>SEGUIMIENTO /SUPERVISIÓN</a:t>
            </a:r>
            <a:endParaRPr kumimoji="0" lang="es-PE" sz="1800" b="0" i="0" u="none" strike="noStrike" kern="1200" cap="none" spc="0" normalizeH="0" baseline="0" noProof="0" dirty="0">
              <a:ln>
                <a:noFill/>
              </a:ln>
              <a:solidFill>
                <a:schemeClr val="tx1"/>
              </a:solidFill>
              <a:effectLst/>
              <a:uLnTx/>
              <a:uFillTx/>
              <a:latin typeface="Trebuchet MS"/>
              <a:ea typeface="+mn-ea"/>
              <a:cs typeface="+mn-cs"/>
            </a:endParaRPr>
          </a:p>
        </p:txBody>
      </p:sp>
      <p:sp>
        <p:nvSpPr>
          <p:cNvPr id="10" name="9 Flecha curvada hacia arriba"/>
          <p:cNvSpPr/>
          <p:nvPr/>
        </p:nvSpPr>
        <p:spPr>
          <a:xfrm>
            <a:off x="2152650" y="399669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1" name="10 Flecha curvada hacia arriba"/>
          <p:cNvSpPr/>
          <p:nvPr/>
        </p:nvSpPr>
        <p:spPr>
          <a:xfrm>
            <a:off x="3944874" y="40386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11 Flecha curvada hacia arriba"/>
          <p:cNvSpPr/>
          <p:nvPr/>
        </p:nvSpPr>
        <p:spPr>
          <a:xfrm>
            <a:off x="6210300" y="40386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3" name="12 Flecha curvada hacia arriba"/>
          <p:cNvSpPr/>
          <p:nvPr/>
        </p:nvSpPr>
        <p:spPr>
          <a:xfrm>
            <a:off x="8612124" y="399669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33403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3"/>
          <p:cNvSpPr txBox="1"/>
          <p:nvPr/>
        </p:nvSpPr>
        <p:spPr>
          <a:xfrm>
            <a:off x="1102995" y="415290"/>
            <a:ext cx="9768205" cy="523220"/>
          </a:xfrm>
          <a:prstGeom prst="rect">
            <a:avLst/>
          </a:prstGeom>
          <a:noFill/>
        </p:spPr>
        <p:txBody>
          <a:bodyPr wrap="square" rtlCol="0">
            <a:spAutoFit/>
          </a:bodyPr>
          <a:lstStyle/>
          <a:p>
            <a:pPr algn="ctr"/>
            <a:r>
              <a:rPr lang="es-PE" altLang="es-ES" sz="2800" b="1" dirty="0">
                <a:solidFill>
                  <a:schemeClr val="bg1"/>
                </a:solidFill>
                <a:latin typeface="Arial" panose="020B0604020202020204" pitchFamily="34" charset="0"/>
                <a:cs typeface="Arial" panose="020B0604020202020204" pitchFamily="34" charset="0"/>
              </a:rPr>
              <a:t>EJES PARA LA ISCI - CGR</a:t>
            </a:r>
          </a:p>
        </p:txBody>
      </p:sp>
      <p:sp>
        <p:nvSpPr>
          <p:cNvPr id="6" name="Cuadro de texto 5"/>
          <p:cNvSpPr txBox="1"/>
          <p:nvPr/>
        </p:nvSpPr>
        <p:spPr>
          <a:xfrm>
            <a:off x="1102995" y="1499235"/>
            <a:ext cx="9518650" cy="5016758"/>
          </a:xfrm>
          <a:prstGeom prst="rect">
            <a:avLst/>
          </a:prstGeom>
          <a:solidFill>
            <a:schemeClr val="tx1"/>
          </a:solidFill>
        </p:spPr>
        <p:txBody>
          <a:bodyPr wrap="square" rtlCol="0">
            <a:spAutoFit/>
          </a:bodyPr>
          <a:lstStyle/>
          <a:p>
            <a:pPr algn="just"/>
            <a:endParaRPr lang="es-ES" altLang="es-ES" sz="2000" b="1" dirty="0">
              <a:solidFill>
                <a:schemeClr val="bg1"/>
              </a:solidFill>
              <a:latin typeface="Arial" panose="020B0604020202020204" pitchFamily="34" charset="0"/>
              <a:cs typeface="Arial" panose="020B0604020202020204" pitchFamily="34" charset="0"/>
            </a:endParaRPr>
          </a:p>
          <a:p>
            <a:pPr algn="just"/>
            <a:endParaRPr lang="es-ES" altLang="es-ES" sz="2000" b="1" dirty="0">
              <a:solidFill>
                <a:schemeClr val="bg1"/>
              </a:solidFill>
              <a:latin typeface="Arial" panose="020B0604020202020204" pitchFamily="34" charset="0"/>
              <a:cs typeface="Arial" panose="020B0604020202020204" pitchFamily="34" charset="0"/>
            </a:endParaRPr>
          </a:p>
          <a:p>
            <a:pPr algn="just"/>
            <a:endParaRPr lang="es-ES" altLang="es-ES" sz="2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altLang="es-ES" sz="2000" dirty="0">
                <a:solidFill>
                  <a:schemeClr val="bg1"/>
                </a:solidFill>
                <a:latin typeface="Arial" panose="020B0604020202020204" pitchFamily="34" charset="0"/>
                <a:cs typeface="Arial" panose="020B0604020202020204" pitchFamily="34" charset="0"/>
              </a:rPr>
              <a:t>COMPONENTE AMBIENTE DE CONTROL</a:t>
            </a:r>
          </a:p>
          <a:p>
            <a:pPr marL="342900" indent="-342900" algn="just">
              <a:buFont typeface="Arial" panose="020B0604020202020204" pitchFamily="34" charset="0"/>
              <a:buChar char="•"/>
            </a:pPr>
            <a:r>
              <a:rPr lang="es-ES" altLang="es-ES" sz="2000" dirty="0">
                <a:solidFill>
                  <a:schemeClr val="bg1"/>
                </a:solidFill>
                <a:latin typeface="Arial" panose="020B0604020202020204" pitchFamily="34" charset="0"/>
                <a:cs typeface="Arial" panose="020B0604020202020204" pitchFamily="34" charset="0"/>
              </a:rPr>
              <a:t>COMPONENTE DE INFORMACIÓN Y COMUNICACIONES</a:t>
            </a:r>
          </a:p>
          <a:p>
            <a:pPr algn="just"/>
            <a:endParaRPr lang="es-ES" altLang="es-ES" sz="2000" dirty="0">
              <a:solidFill>
                <a:schemeClr val="bg1"/>
              </a:solidFill>
              <a:latin typeface="Arial" panose="020B0604020202020204" pitchFamily="34" charset="0"/>
              <a:cs typeface="Arial" panose="020B0604020202020204" pitchFamily="34" charset="0"/>
            </a:endParaRPr>
          </a:p>
          <a:p>
            <a:pPr algn="just"/>
            <a:endParaRPr lang="es-ES" altLang="es-ES" sz="2000" b="1" dirty="0">
              <a:solidFill>
                <a:schemeClr val="bg1"/>
              </a:solidFill>
              <a:latin typeface="Arial" panose="020B0604020202020204" pitchFamily="34" charset="0"/>
              <a:cs typeface="Arial" panose="020B0604020202020204" pitchFamily="34" charset="0"/>
            </a:endParaRPr>
          </a:p>
          <a:p>
            <a:pPr algn="just"/>
            <a:endParaRPr lang="es-ES" altLang="es-ES" sz="2000" b="1" dirty="0">
              <a:solidFill>
                <a:schemeClr val="bg1"/>
              </a:solidFill>
              <a:latin typeface="Arial" panose="020B0604020202020204" pitchFamily="34" charset="0"/>
              <a:cs typeface="Arial" panose="020B0604020202020204" pitchFamily="34" charset="0"/>
            </a:endParaRPr>
          </a:p>
          <a:p>
            <a:pPr algn="just"/>
            <a:endParaRPr lang="es-ES" altLang="es-ES" sz="2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altLang="es-ES" sz="2000" dirty="0">
                <a:solidFill>
                  <a:schemeClr val="bg1"/>
                </a:solidFill>
                <a:latin typeface="Arial" panose="020B0604020202020204" pitchFamily="34" charset="0"/>
                <a:cs typeface="Arial" panose="020B0604020202020204" pitchFamily="34" charset="0"/>
              </a:rPr>
              <a:t>COMPONENTE EVALUACIÓN DE RIESGO</a:t>
            </a:r>
          </a:p>
          <a:p>
            <a:pPr marL="342900" indent="-342900" algn="just">
              <a:buFont typeface="Arial" panose="020B0604020202020204" pitchFamily="34" charset="0"/>
              <a:buChar char="•"/>
            </a:pPr>
            <a:r>
              <a:rPr lang="es-ES" altLang="es-ES" sz="2000" dirty="0">
                <a:solidFill>
                  <a:schemeClr val="bg1"/>
                </a:solidFill>
                <a:latin typeface="Arial" panose="020B0604020202020204" pitchFamily="34" charset="0"/>
                <a:cs typeface="Arial" panose="020B0604020202020204" pitchFamily="34" charset="0"/>
              </a:rPr>
              <a:t>COMPONENTE ACTIVIDADES DE CONTROL</a:t>
            </a:r>
          </a:p>
          <a:p>
            <a:pPr marL="342900" indent="-342900" algn="just">
              <a:buFont typeface="Arial" panose="020B0604020202020204" pitchFamily="34" charset="0"/>
              <a:buChar char="•"/>
            </a:pPr>
            <a:endParaRPr lang="es-ES" altLang="es-ES" sz="2000" dirty="0">
              <a:solidFill>
                <a:schemeClr val="bg1"/>
              </a:solidFill>
              <a:latin typeface="Arial" panose="020B0604020202020204" pitchFamily="34" charset="0"/>
              <a:cs typeface="Arial" panose="020B0604020202020204" pitchFamily="34" charset="0"/>
            </a:endParaRPr>
          </a:p>
          <a:p>
            <a:pPr algn="just"/>
            <a:endParaRPr lang="es-ES" altLang="es-ES" sz="2000" dirty="0">
              <a:solidFill>
                <a:schemeClr val="bg1"/>
              </a:solidFill>
              <a:latin typeface="Arial" panose="020B0604020202020204" pitchFamily="34" charset="0"/>
              <a:cs typeface="Arial" panose="020B0604020202020204" pitchFamily="34" charset="0"/>
            </a:endParaRPr>
          </a:p>
          <a:p>
            <a:pPr algn="just"/>
            <a:r>
              <a:rPr lang="es-ES" altLang="es-ES" sz="2000" dirty="0">
                <a:solidFill>
                  <a:schemeClr val="bg1"/>
                </a:solidFill>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s-ES" altLang="es-ES" sz="2000" dirty="0">
                <a:solidFill>
                  <a:schemeClr val="bg1"/>
                </a:solidFill>
                <a:latin typeface="Arial" panose="020B0604020202020204" pitchFamily="34" charset="0"/>
                <a:cs typeface="Arial" panose="020B0604020202020204" pitchFamily="34" charset="0"/>
              </a:rPr>
              <a:t>COMPONENTE SUPERVISIÓN </a:t>
            </a:r>
            <a:endParaRPr lang="es-PE" altLang="es-ES" sz="2000" dirty="0">
              <a:solidFill>
                <a:schemeClr val="bg1"/>
              </a:solidFill>
              <a:latin typeface="Arial" panose="020B0604020202020204" pitchFamily="34" charset="0"/>
              <a:cs typeface="Arial" panose="020B0604020202020204" pitchFamily="34" charset="0"/>
            </a:endParaRPr>
          </a:p>
          <a:p>
            <a:pPr algn="just"/>
            <a:endParaRPr lang="es-PE" altLang="es-ES"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DEEDB34-99CB-3402-319A-BD4BD20DB5D6}"/>
              </a:ext>
            </a:extLst>
          </p:cNvPr>
          <p:cNvSpPr/>
          <p:nvPr/>
        </p:nvSpPr>
        <p:spPr>
          <a:xfrm>
            <a:off x="1150906" y="1771700"/>
            <a:ext cx="4374571" cy="510187"/>
          </a:xfrm>
          <a:prstGeom prst="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EJE CULTURA ORGANIZACIONAL</a:t>
            </a:r>
          </a:p>
          <a:p>
            <a:pPr algn="ctr"/>
            <a:endParaRPr lang="es-PE" dirty="0"/>
          </a:p>
        </p:txBody>
      </p:sp>
      <p:sp>
        <p:nvSpPr>
          <p:cNvPr id="8" name="Rectángulo 7">
            <a:extLst>
              <a:ext uri="{FF2B5EF4-FFF2-40B4-BE49-F238E27FC236}">
                <a16:creationId xmlns:a16="http://schemas.microsoft.com/office/drawing/2014/main" id="{79433EFE-137B-FE22-84C6-27EDA63BC4D9}"/>
              </a:ext>
            </a:extLst>
          </p:cNvPr>
          <p:cNvSpPr/>
          <p:nvPr/>
        </p:nvSpPr>
        <p:spPr>
          <a:xfrm>
            <a:off x="1150906" y="5106494"/>
            <a:ext cx="4154312" cy="510188"/>
          </a:xfrm>
          <a:prstGeom prst="rect">
            <a:avLst/>
          </a:prstGeom>
          <a:solidFill>
            <a:srgbClr val="D7C5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EJE SUPERVISIÓN</a:t>
            </a:r>
          </a:p>
          <a:p>
            <a:pPr algn="ctr"/>
            <a:endParaRPr lang="es-PE" dirty="0"/>
          </a:p>
        </p:txBody>
      </p:sp>
      <p:sp>
        <p:nvSpPr>
          <p:cNvPr id="9" name="Rectángulo 8">
            <a:extLst>
              <a:ext uri="{FF2B5EF4-FFF2-40B4-BE49-F238E27FC236}">
                <a16:creationId xmlns:a16="http://schemas.microsoft.com/office/drawing/2014/main" id="{1DB4032E-9BDA-41EB-72BC-90B32260F8F4}"/>
              </a:ext>
            </a:extLst>
          </p:cNvPr>
          <p:cNvSpPr/>
          <p:nvPr/>
        </p:nvSpPr>
        <p:spPr>
          <a:xfrm>
            <a:off x="1152105" y="3497427"/>
            <a:ext cx="3552015" cy="5101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EJE GESTIÓN DE RIESGOS</a:t>
            </a:r>
          </a:p>
          <a:p>
            <a:pPr algn="ctr"/>
            <a:endParaRPr lang="es-P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3"/>
          <p:cNvSpPr txBox="1"/>
          <p:nvPr/>
        </p:nvSpPr>
        <p:spPr>
          <a:xfrm>
            <a:off x="1102995" y="438736"/>
            <a:ext cx="104116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AVANCE PERIODO DEL 01ENE2025 AL 30SET2025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EVALUACIÓN DEL SISTEMA DE CONTROL INTERNO AÑO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gen 2">
            <a:extLst>
              <a:ext uri="{FF2B5EF4-FFF2-40B4-BE49-F238E27FC236}">
                <a16:creationId xmlns:a16="http://schemas.microsoft.com/office/drawing/2014/main" id="{0356D07A-8584-FE64-3E2A-E0E7A5399F0C}"/>
              </a:ext>
            </a:extLst>
          </p:cNvPr>
          <p:cNvPicPr>
            <a:picLocks noChangeAspect="1"/>
          </p:cNvPicPr>
          <p:nvPr/>
        </p:nvPicPr>
        <p:blipFill>
          <a:blip r:embed="rId2"/>
          <a:srcRect l="26282" t="8219" r="26090" b="42610"/>
          <a:stretch>
            <a:fillRect/>
          </a:stretch>
        </p:blipFill>
        <p:spPr>
          <a:xfrm>
            <a:off x="3204308" y="1883508"/>
            <a:ext cx="5806830" cy="2665046"/>
          </a:xfrm>
          <a:prstGeom prst="rect">
            <a:avLst/>
          </a:prstGeom>
        </p:spPr>
      </p:pic>
    </p:spTree>
    <p:extLst>
      <p:ext uri="{BB962C8B-B14F-4D97-AF65-F5344CB8AC3E}">
        <p14:creationId xmlns:p14="http://schemas.microsoft.com/office/powerpoint/2010/main" val="98805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BF6C4-A473-99B6-A8BE-71614268DBD7}"/>
            </a:ext>
          </a:extLst>
        </p:cNvPr>
        <p:cNvGrpSpPr/>
        <p:nvPr/>
      </p:nvGrpSpPr>
      <p:grpSpPr>
        <a:xfrm>
          <a:off x="0" y="0"/>
          <a:ext cx="0" cy="0"/>
          <a:chOff x="0" y="0"/>
          <a:chExt cx="0" cy="0"/>
        </a:xfrm>
      </p:grpSpPr>
      <p:sp>
        <p:nvSpPr>
          <p:cNvPr id="4" name="Cuadro de texto 3">
            <a:extLst>
              <a:ext uri="{FF2B5EF4-FFF2-40B4-BE49-F238E27FC236}">
                <a16:creationId xmlns:a16="http://schemas.microsoft.com/office/drawing/2014/main" id="{2402C951-AA69-1F99-1920-96DD29727423}"/>
              </a:ext>
            </a:extLst>
          </p:cNvPr>
          <p:cNvSpPr txBox="1"/>
          <p:nvPr/>
        </p:nvSpPr>
        <p:spPr>
          <a:xfrm>
            <a:off x="1102995" y="415290"/>
            <a:ext cx="1041167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AVANCE PERIODO DEL 01ENE2025 AL 30SET2025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SEGUNDO SEGUIMIENTO DE IMPLEMENTACIÓN DE MEDIDAS DE REMEDIACIÓN Y CONTROL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gen 2">
            <a:extLst>
              <a:ext uri="{FF2B5EF4-FFF2-40B4-BE49-F238E27FC236}">
                <a16:creationId xmlns:a16="http://schemas.microsoft.com/office/drawing/2014/main" id="{33618831-8035-1A90-0C33-FC93D2D5ACF8}"/>
              </a:ext>
            </a:extLst>
          </p:cNvPr>
          <p:cNvPicPr>
            <a:picLocks noChangeAspect="1"/>
          </p:cNvPicPr>
          <p:nvPr/>
        </p:nvPicPr>
        <p:blipFill>
          <a:blip r:embed="rId2"/>
          <a:srcRect l="33687" t="7900" r="18744" b="36329"/>
          <a:stretch>
            <a:fillRect/>
          </a:stretch>
        </p:blipFill>
        <p:spPr>
          <a:xfrm>
            <a:off x="3188678" y="2211755"/>
            <a:ext cx="5705230" cy="2813538"/>
          </a:xfrm>
          <a:prstGeom prst="rect">
            <a:avLst/>
          </a:prstGeom>
        </p:spPr>
      </p:pic>
    </p:spTree>
    <p:extLst>
      <p:ext uri="{BB962C8B-B14F-4D97-AF65-F5344CB8AC3E}">
        <p14:creationId xmlns:p14="http://schemas.microsoft.com/office/powerpoint/2010/main" val="147415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3E784-E003-70D7-AE37-747026C70A6F}"/>
            </a:ext>
          </a:extLst>
        </p:cNvPr>
        <p:cNvGrpSpPr/>
        <p:nvPr/>
      </p:nvGrpSpPr>
      <p:grpSpPr>
        <a:xfrm>
          <a:off x="0" y="0"/>
          <a:ext cx="0" cy="0"/>
          <a:chOff x="0" y="0"/>
          <a:chExt cx="0" cy="0"/>
        </a:xfrm>
      </p:grpSpPr>
      <p:sp>
        <p:nvSpPr>
          <p:cNvPr id="4" name="Cuadro de texto 3">
            <a:extLst>
              <a:ext uri="{FF2B5EF4-FFF2-40B4-BE49-F238E27FC236}">
                <a16:creationId xmlns:a16="http://schemas.microsoft.com/office/drawing/2014/main" id="{39A02951-A135-A17E-8AD7-E85B98A541A5}"/>
              </a:ext>
            </a:extLst>
          </p:cNvPr>
          <p:cNvSpPr txBox="1"/>
          <p:nvPr/>
        </p:nvSpPr>
        <p:spPr>
          <a:xfrm>
            <a:off x="1102995" y="415290"/>
            <a:ext cx="104116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AVANCE AL 30SET2025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altLang="es-ES" sz="2000" b="1" dirty="0">
                <a:solidFill>
                  <a:prstClr val="black"/>
                </a:solidFill>
                <a:latin typeface="Arial" panose="020B0604020202020204" pitchFamily="34" charset="0"/>
                <a:cs typeface="Arial" panose="020B0604020202020204" pitchFamily="34" charset="0"/>
              </a:rPr>
              <a:t>PLAN DE ACCIÓN ANUAL 2025 – SECCIÓN MEDIDAS DE REMEDIACIÓN</a:t>
            </a:r>
            <a:endParaRPr kumimoji="0" lang="es-PE" alt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Imagen 4">
            <a:extLst>
              <a:ext uri="{FF2B5EF4-FFF2-40B4-BE49-F238E27FC236}">
                <a16:creationId xmlns:a16="http://schemas.microsoft.com/office/drawing/2014/main" id="{59A4C512-C3E9-2349-95DE-6FCD38678A98}"/>
              </a:ext>
            </a:extLst>
          </p:cNvPr>
          <p:cNvPicPr>
            <a:picLocks noChangeAspect="1"/>
          </p:cNvPicPr>
          <p:nvPr/>
        </p:nvPicPr>
        <p:blipFill>
          <a:blip r:embed="rId2"/>
          <a:srcRect l="34025" t="6491" r="19125" b="37056"/>
          <a:stretch>
            <a:fillRect/>
          </a:stretch>
        </p:blipFill>
        <p:spPr>
          <a:xfrm>
            <a:off x="3165231" y="2016368"/>
            <a:ext cx="5447323" cy="2649417"/>
          </a:xfrm>
          <a:prstGeom prst="rect">
            <a:avLst/>
          </a:prstGeom>
        </p:spPr>
      </p:pic>
    </p:spTree>
    <p:extLst>
      <p:ext uri="{BB962C8B-B14F-4D97-AF65-F5344CB8AC3E}">
        <p14:creationId xmlns:p14="http://schemas.microsoft.com/office/powerpoint/2010/main" val="107885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E3BBC-6D6F-B8F1-34E4-FCFA29B1D33F}"/>
            </a:ext>
          </a:extLst>
        </p:cNvPr>
        <p:cNvGrpSpPr/>
        <p:nvPr/>
      </p:nvGrpSpPr>
      <p:grpSpPr>
        <a:xfrm>
          <a:off x="0" y="0"/>
          <a:ext cx="0" cy="0"/>
          <a:chOff x="0" y="0"/>
          <a:chExt cx="0" cy="0"/>
        </a:xfrm>
      </p:grpSpPr>
      <p:sp>
        <p:nvSpPr>
          <p:cNvPr id="4" name="Cuadro de texto 3">
            <a:extLst>
              <a:ext uri="{FF2B5EF4-FFF2-40B4-BE49-F238E27FC236}">
                <a16:creationId xmlns:a16="http://schemas.microsoft.com/office/drawing/2014/main" id="{45273FF7-5ECE-8DBB-A6B3-B6C2C5A2AEC6}"/>
              </a:ext>
            </a:extLst>
          </p:cNvPr>
          <p:cNvSpPr txBox="1"/>
          <p:nvPr/>
        </p:nvSpPr>
        <p:spPr>
          <a:xfrm>
            <a:off x="1102995" y="415290"/>
            <a:ext cx="10411672" cy="1138773"/>
          </a:xfrm>
          <a:prstGeom prst="rect">
            <a:avLst/>
          </a:prstGeom>
          <a:noFill/>
        </p:spPr>
        <p:txBody>
          <a:bodyPr wrap="square" rtlCol="0">
            <a:spAutoFit/>
          </a:bodyPr>
          <a:lstStyle/>
          <a:p>
            <a:pPr algn="ctr"/>
            <a:r>
              <a:rPr lang="es-ES" altLang="es-ES" sz="2000" b="1" dirty="0">
                <a:solidFill>
                  <a:schemeClr val="bg1"/>
                </a:solidFill>
                <a:latin typeface="Arial" panose="020B0604020202020204" pitchFamily="34" charset="0"/>
                <a:cs typeface="Arial" panose="020B0604020202020204" pitchFamily="34" charset="0"/>
              </a:rPr>
              <a:t>AVANCE AL 30SET2025</a:t>
            </a:r>
          </a:p>
          <a:p>
            <a:pPr algn="ctr"/>
            <a:r>
              <a:rPr lang="es-ES" altLang="es-ES" sz="2000" b="1" dirty="0">
                <a:solidFill>
                  <a:schemeClr val="bg1"/>
                </a:solidFill>
                <a:latin typeface="Arial" panose="020B0604020202020204" pitchFamily="34" charset="0"/>
                <a:cs typeface="Arial" panose="020B0604020202020204" pitchFamily="34" charset="0"/>
              </a:rPr>
              <a:t>PLAN DE ACCIÓN ANUAL 2025– SECCIÓN MEDIDAS DE CONTROL</a:t>
            </a:r>
          </a:p>
          <a:p>
            <a:pPr algn="ctr"/>
            <a:endParaRPr lang="es-ES" altLang="es-ES" sz="2800"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36401FCB-8E35-D08B-4194-0A60FBB9FA0B}"/>
              </a:ext>
            </a:extLst>
          </p:cNvPr>
          <p:cNvPicPr>
            <a:picLocks noChangeAspect="1"/>
          </p:cNvPicPr>
          <p:nvPr/>
        </p:nvPicPr>
        <p:blipFill>
          <a:blip r:embed="rId2"/>
          <a:srcRect l="34111" t="8825" r="19196" b="28114"/>
          <a:stretch>
            <a:fillRect/>
          </a:stretch>
        </p:blipFill>
        <p:spPr>
          <a:xfrm>
            <a:off x="3313723" y="1852246"/>
            <a:ext cx="5681785" cy="2954216"/>
          </a:xfrm>
          <a:prstGeom prst="rect">
            <a:avLst/>
          </a:prstGeom>
        </p:spPr>
      </p:pic>
    </p:spTree>
    <p:extLst>
      <p:ext uri="{BB962C8B-B14F-4D97-AF65-F5344CB8AC3E}">
        <p14:creationId xmlns:p14="http://schemas.microsoft.com/office/powerpoint/2010/main" val="127687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3093-6A39-00A2-21A7-50F9D2A1BB11}"/>
            </a:ext>
          </a:extLst>
        </p:cNvPr>
        <p:cNvGrpSpPr/>
        <p:nvPr/>
      </p:nvGrpSpPr>
      <p:grpSpPr>
        <a:xfrm>
          <a:off x="0" y="0"/>
          <a:ext cx="0" cy="0"/>
          <a:chOff x="0" y="0"/>
          <a:chExt cx="0" cy="0"/>
        </a:xfrm>
      </p:grpSpPr>
      <p:sp>
        <p:nvSpPr>
          <p:cNvPr id="4" name="Cuadro de texto 3">
            <a:extLst>
              <a:ext uri="{FF2B5EF4-FFF2-40B4-BE49-F238E27FC236}">
                <a16:creationId xmlns:a16="http://schemas.microsoft.com/office/drawing/2014/main" id="{AD36975B-4BE9-DE98-4CC8-5C69CF5CBECF}"/>
              </a:ext>
            </a:extLst>
          </p:cNvPr>
          <p:cNvSpPr txBox="1"/>
          <p:nvPr/>
        </p:nvSpPr>
        <p:spPr>
          <a:xfrm>
            <a:off x="890164" y="180828"/>
            <a:ext cx="10411672" cy="1138773"/>
          </a:xfrm>
          <a:prstGeom prst="rect">
            <a:avLst/>
          </a:prstGeom>
          <a:noFill/>
        </p:spPr>
        <p:txBody>
          <a:bodyPr wrap="square" rtlCol="0">
            <a:spAutoFit/>
          </a:bodyPr>
          <a:lstStyle/>
          <a:p>
            <a:pPr algn="ctr"/>
            <a:r>
              <a:rPr lang="es-ES" altLang="es-ES" sz="2000" b="1" dirty="0">
                <a:solidFill>
                  <a:schemeClr val="bg1"/>
                </a:solidFill>
                <a:latin typeface="Arial" panose="020B0604020202020204" pitchFamily="34" charset="0"/>
                <a:cs typeface="Arial" panose="020B0604020202020204" pitchFamily="34" charset="0"/>
              </a:rPr>
              <a:t>AVANCE PERIODO DEL 01ENE2025 AL 30SET2025</a:t>
            </a:r>
          </a:p>
          <a:p>
            <a:pPr algn="ctr"/>
            <a:r>
              <a:rPr lang="es-ES" altLang="es-ES" sz="2000" b="1" dirty="0">
                <a:solidFill>
                  <a:schemeClr val="bg1"/>
                </a:solidFill>
                <a:latin typeface="Arial" panose="020B0604020202020204" pitchFamily="34" charset="0"/>
                <a:cs typeface="Arial" panose="020B0604020202020204" pitchFamily="34" charset="0"/>
              </a:rPr>
              <a:t>EVALUACIÓN DEL SISTEMA DE CONTROL INTERNO 1ER SEMESTRE AÑO 2025</a:t>
            </a:r>
          </a:p>
          <a:p>
            <a:pPr algn="ctr"/>
            <a:endParaRPr lang="es-ES" altLang="es-ES" sz="2800"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30AEDDD2-A255-3EAF-18EB-5B98124DEDBD}"/>
              </a:ext>
            </a:extLst>
          </p:cNvPr>
          <p:cNvPicPr>
            <a:picLocks noChangeAspect="1"/>
          </p:cNvPicPr>
          <p:nvPr/>
        </p:nvPicPr>
        <p:blipFill>
          <a:blip r:embed="rId2"/>
          <a:srcRect l="26667" t="7792" r="26475" b="40533"/>
          <a:stretch>
            <a:fillRect/>
          </a:stretch>
        </p:blipFill>
        <p:spPr>
          <a:xfrm>
            <a:off x="3251200" y="1586523"/>
            <a:ext cx="5713046" cy="2954215"/>
          </a:xfrm>
          <a:prstGeom prst="rect">
            <a:avLst/>
          </a:prstGeom>
        </p:spPr>
      </p:pic>
    </p:spTree>
    <p:extLst>
      <p:ext uri="{BB962C8B-B14F-4D97-AF65-F5344CB8AC3E}">
        <p14:creationId xmlns:p14="http://schemas.microsoft.com/office/powerpoint/2010/main" val="163691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0077-660F-21B7-34AD-60128741D95E}"/>
            </a:ext>
          </a:extLst>
        </p:cNvPr>
        <p:cNvGrpSpPr/>
        <p:nvPr/>
      </p:nvGrpSpPr>
      <p:grpSpPr>
        <a:xfrm>
          <a:off x="0" y="0"/>
          <a:ext cx="0" cy="0"/>
          <a:chOff x="0" y="0"/>
          <a:chExt cx="0" cy="0"/>
        </a:xfrm>
      </p:grpSpPr>
      <p:sp>
        <p:nvSpPr>
          <p:cNvPr id="4" name="Cuadro de texto 3">
            <a:extLst>
              <a:ext uri="{FF2B5EF4-FFF2-40B4-BE49-F238E27FC236}">
                <a16:creationId xmlns:a16="http://schemas.microsoft.com/office/drawing/2014/main" id="{205AFC4C-2AD0-7737-C837-AAAF474D022E}"/>
              </a:ext>
            </a:extLst>
          </p:cNvPr>
          <p:cNvSpPr txBox="1"/>
          <p:nvPr/>
        </p:nvSpPr>
        <p:spPr>
          <a:xfrm>
            <a:off x="1102995" y="415290"/>
            <a:ext cx="10411672" cy="1446550"/>
          </a:xfrm>
          <a:prstGeom prst="rect">
            <a:avLst/>
          </a:prstGeom>
          <a:noFill/>
        </p:spPr>
        <p:txBody>
          <a:bodyPr wrap="square" rtlCol="0">
            <a:spAutoFit/>
          </a:bodyPr>
          <a:lstStyle/>
          <a:p>
            <a:pPr algn="ctr"/>
            <a:r>
              <a:rPr lang="es-ES" altLang="es-ES" sz="2000" b="1" dirty="0">
                <a:solidFill>
                  <a:schemeClr val="bg1"/>
                </a:solidFill>
                <a:latin typeface="Arial" panose="020B0604020202020204" pitchFamily="34" charset="0"/>
                <a:cs typeface="Arial" panose="020B0604020202020204" pitchFamily="34" charset="0"/>
              </a:rPr>
              <a:t>AVANCE PERIODO DEL 01ENE2025 AL 30SET2025</a:t>
            </a:r>
          </a:p>
          <a:p>
            <a:pPr algn="ctr"/>
            <a:r>
              <a:rPr lang="es-ES" altLang="es-ES" sz="2000" b="1" dirty="0">
                <a:solidFill>
                  <a:schemeClr val="bg1"/>
                </a:solidFill>
                <a:latin typeface="Arial" panose="020B0604020202020204" pitchFamily="34" charset="0"/>
                <a:cs typeface="Arial" panose="020B0604020202020204" pitchFamily="34" charset="0"/>
              </a:rPr>
              <a:t>PRIMER SEGUIMIENTO DE IMPLEMENTACIÓN DE MEDIDAS DE REMEDIACIÓN Y CONTROL 2025</a:t>
            </a:r>
          </a:p>
          <a:p>
            <a:pPr algn="ctr"/>
            <a:endParaRPr lang="es-ES" altLang="es-ES" sz="2800"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03FAAEA-919F-DF0A-B303-89837763F5B4}"/>
              </a:ext>
            </a:extLst>
          </p:cNvPr>
          <p:cNvPicPr>
            <a:picLocks noChangeAspect="1"/>
          </p:cNvPicPr>
          <p:nvPr/>
        </p:nvPicPr>
        <p:blipFill>
          <a:blip r:embed="rId2"/>
          <a:srcRect l="26474" t="8095" r="27372" b="37306"/>
          <a:stretch>
            <a:fillRect/>
          </a:stretch>
        </p:blipFill>
        <p:spPr>
          <a:xfrm>
            <a:off x="3227754" y="1977293"/>
            <a:ext cx="5627077" cy="2899508"/>
          </a:xfrm>
          <a:prstGeom prst="rect">
            <a:avLst/>
          </a:prstGeom>
        </p:spPr>
      </p:pic>
    </p:spTree>
    <p:extLst>
      <p:ext uri="{BB962C8B-B14F-4D97-AF65-F5344CB8AC3E}">
        <p14:creationId xmlns:p14="http://schemas.microsoft.com/office/powerpoint/2010/main" val="2756754874"/>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1555</TotalTime>
  <Words>284</Words>
  <Application>Microsoft Office PowerPoint</Application>
  <PresentationFormat>Panorámica</PresentationFormat>
  <Paragraphs>47</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Arial</vt:lpstr>
      <vt:lpstr>Calibri</vt:lpstr>
      <vt:lpstr>Century Gothic</vt:lpstr>
      <vt:lpstr>Trebuchet MS</vt:lpstr>
      <vt:lpstr>Wingdings 3</vt:lpstr>
      <vt:lpstr>Sector</vt:lpstr>
      <vt:lpstr>1_Faceta</vt:lpstr>
      <vt:lpstr>AVANCE DE LA IMPLEMENTACIÓN DEL sistema de control interno  en las unidades orgánicas  de la ue 009 vii dirtepol lima  AL TERCER TRIMESTRE DEL año 2025  (ETO ISCI) CRNL. PNP CÉSAR CALERO CISNEROS  FUNCIONARIO RESPONSABLE PARA LA IMPLEMENTACIÓN DEL SCI  (ETISCI) CRNL S. PNP (R) JOSÉ E. ALBERCA RAMOS ST 1 PNP CECILIA ÑIQUEN ORTIZ ST 1 PNP JESÚS CATTER VILLANUEVA    </vt:lpstr>
      <vt:lpstr>CONTROL INTERNO  (Minimizar la probabilidad de errores, prácticas ineficientes o poco económicas, o fraude con la finalidad de que una organización cumpla sus 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Oficina de coordinación con el sistema nacional de control de la regpol. Lima.  DIRECTIVA n° 017-2016-CG/DPROCAL</dc:title>
  <dc:creator>EQUIPOUE009</dc:creator>
  <cp:lastModifiedBy>kater villanueva</cp:lastModifiedBy>
  <cp:revision>81</cp:revision>
  <cp:lastPrinted>2025-04-15T13:52:41Z</cp:lastPrinted>
  <dcterms:created xsi:type="dcterms:W3CDTF">2018-02-28T13:45:00Z</dcterms:created>
  <dcterms:modified xsi:type="dcterms:W3CDTF">2025-10-10T14:40:27Z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3082-11.2.0.10130</vt:lpwstr>
  </property>
</Properties>
</file>